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21"/>
  </p:notesMasterIdLst>
  <p:handoutMasterIdLst>
    <p:handoutMasterId r:id="rId22"/>
  </p:handoutMasterIdLst>
  <p:sldIdLst>
    <p:sldId id="256" r:id="rId2"/>
    <p:sldId id="257" r:id="rId3"/>
    <p:sldId id="286" r:id="rId4"/>
    <p:sldId id="287" r:id="rId5"/>
    <p:sldId id="288" r:id="rId6"/>
    <p:sldId id="289" r:id="rId7"/>
    <p:sldId id="290" r:id="rId8"/>
    <p:sldId id="291" r:id="rId9"/>
    <p:sldId id="292" r:id="rId10"/>
    <p:sldId id="294" r:id="rId11"/>
    <p:sldId id="293" r:id="rId12"/>
    <p:sldId id="295" r:id="rId13"/>
    <p:sldId id="296" r:id="rId14"/>
    <p:sldId id="297" r:id="rId15"/>
    <p:sldId id="298" r:id="rId16"/>
    <p:sldId id="299" r:id="rId17"/>
    <p:sldId id="300" r:id="rId18"/>
    <p:sldId id="301" r:id="rId19"/>
    <p:sldId id="260" r:id="rId20"/>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ora" panose="020B0604020202020204" charset="0"/>
      <p:regular r:id="rId27"/>
      <p:bold r:id="rId28"/>
      <p:italic r:id="rId29"/>
      <p:boldItalic r:id="rId30"/>
    </p:embeddedFont>
    <p:embeddedFont>
      <p:font typeface="Quicksand" panose="02070303000000060000" pitchFamily="18"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JzQSzeWn1ONcpVDEShApcg==" hashData="aOhkTR97A2xrRPfXl+0aQrY7e24vtR7F8POddbVsUF3V19sxO2aRL2WF2jGn4V75D4q7V+xjJbfvsSKoPJK+LQ=="/>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45B06A-01C5-467C-B3DD-45BFFB5887CE}">
  <a:tblStyle styleId="{8445B06A-01C5-467C-B3DD-45BFFB5887C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notesViewPr>
    <p:cSldViewPr snapToGrid="0">
      <p:cViewPr varScale="1">
        <p:scale>
          <a:sx n="81" d="100"/>
          <a:sy n="81" d="100"/>
        </p:scale>
        <p:origin x="120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30EEEB-CADC-4F0B-AC5E-48EBDAA3BE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D17BCB-93FD-4CF1-A81B-8192C23AE0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8E1ED9-95C4-4D60-982B-B4B07D3C4503}" type="datetimeFigureOut">
              <a:rPr lang="en-US" smtClean="0"/>
              <a:t>02-May-20</a:t>
            </a:fld>
            <a:endParaRPr lang="en-US"/>
          </a:p>
        </p:txBody>
      </p:sp>
      <p:sp>
        <p:nvSpPr>
          <p:cNvPr id="4" name="Footer Placeholder 3">
            <a:extLst>
              <a:ext uri="{FF2B5EF4-FFF2-40B4-BE49-F238E27FC236}">
                <a16:creationId xmlns:a16="http://schemas.microsoft.com/office/drawing/2014/main" id="{5EB94167-96B8-4217-BF9F-C34C8B9A1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EE703B-215A-455A-9E42-3E7814CC4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B923D7-A001-4505-89C1-500A24AF25E3}" type="slidenum">
              <a:rPr lang="en-US" smtClean="0"/>
              <a:t>‹#›</a:t>
            </a:fld>
            <a:endParaRPr lang="en-US"/>
          </a:p>
        </p:txBody>
      </p:sp>
    </p:spTree>
    <p:extLst>
      <p:ext uri="{BB962C8B-B14F-4D97-AF65-F5344CB8AC3E}">
        <p14:creationId xmlns:p14="http://schemas.microsoft.com/office/powerpoint/2010/main" val="214381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2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19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2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030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73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443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57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368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56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36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50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093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677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39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73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40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pic>
        <p:nvPicPr>
          <p:cNvPr id="5" name="Picture 4">
            <a:extLst>
              <a:ext uri="{FF2B5EF4-FFF2-40B4-BE49-F238E27FC236}">
                <a16:creationId xmlns:a16="http://schemas.microsoft.com/office/drawing/2014/main" id="{719FF99D-0907-4780-8D0B-262846DFD84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06846" y="4706266"/>
            <a:ext cx="1537154" cy="43723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3.jp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jp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hyperlink" Target="https://heartbeat.fritz.ai/" TargetMode="External"/><Relationship Id="rId3" Type="http://schemas.openxmlformats.org/officeDocument/2006/relationships/hyperlink" Target="https://www.wikiart.org/" TargetMode="External"/><Relationship Id="rId7" Type="http://schemas.openxmlformats.org/officeDocument/2006/relationships/hyperlink" Target="https://towardsdatascience.co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drive.google.com/open?id=1docE5W2sFkcV_BWgjkK4m4CdMt4Xx42O" TargetMode="External"/><Relationship Id="rId5" Type="http://schemas.openxmlformats.org/officeDocument/2006/relationships/hyperlink" Target="https://github.com/nndl-groupc/gandinsky" TargetMode="External"/><Relationship Id="rId4" Type="http://schemas.openxmlformats.org/officeDocument/2006/relationships/hyperlink" Target="https://github.com/rkjones4/GANGogh" TargetMode="External"/><Relationship Id="rId9" Type="http://schemas.openxmlformats.org/officeDocument/2006/relationships/hyperlink" Target="https://medium.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nytimes.com/2018/10/25/arts/design/ai-art-sold-christies.htm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theverge.com/2019/3/5/18251267/ai-art-gans-mario-klingemann-auction-sothebys-technolog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www.youtube.com/watch?v=Dw5kme5Q_Yo" TargetMode="External"/><Relationship Id="rId3" Type="http://schemas.openxmlformats.org/officeDocument/2006/relationships/image" Target="../media/image2.jpg"/><Relationship Id="rId7" Type="http://schemas.openxmlformats.org/officeDocument/2006/relationships/hyperlink" Target="https://www.iloboyou.com/ridiculous-paintings-sold-for-million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mc.ai/apaperaday-s1e3-the-gan-landscape-losses-architectures-regularization-and-normaliz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medium.com/analytics-vidhya/intuitive-explanation-of-gan-93de2dbcce8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084187" y="2174784"/>
            <a:ext cx="3111295" cy="793932"/>
          </a:xfrm>
          <a:prstGeom prst="rect">
            <a:avLst/>
          </a:prstGeom>
          <a:ln>
            <a:solidFill>
              <a:schemeClr val="tx1"/>
            </a:solidFill>
          </a:ln>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highlight>
                  <a:srgbClr val="FFCD00"/>
                </a:highlight>
                <a:latin typeface="Quicksand" panose="02070303000000060000" pitchFamily="18" charset="0"/>
                <a:sym typeface="Arial"/>
              </a:rPr>
              <a:t>GAN</a:t>
            </a:r>
            <a:r>
              <a:rPr lang="en-US" sz="4000" dirty="0">
                <a:latin typeface="Quicksand" panose="02070303000000060000" pitchFamily="18" charset="0"/>
              </a:rPr>
              <a:t>dinsky</a:t>
            </a:r>
            <a:endParaRPr sz="4000" dirty="0">
              <a:latin typeface="Quicksand" panose="02070303000000060000" pitchFamily="18" charset="0"/>
            </a:endParaRPr>
          </a:p>
        </p:txBody>
      </p:sp>
      <p:grpSp>
        <p:nvGrpSpPr>
          <p:cNvPr id="12" name="Google Shape;609;p39">
            <a:extLst>
              <a:ext uri="{FF2B5EF4-FFF2-40B4-BE49-F238E27FC236}">
                <a16:creationId xmlns:a16="http://schemas.microsoft.com/office/drawing/2014/main" id="{E8FD8C95-0BD2-4536-B636-36B71A79A430}"/>
              </a:ext>
            </a:extLst>
          </p:cNvPr>
          <p:cNvGrpSpPr/>
          <p:nvPr/>
        </p:nvGrpSpPr>
        <p:grpSpPr>
          <a:xfrm>
            <a:off x="1179327" y="3515996"/>
            <a:ext cx="435022" cy="323445"/>
            <a:chOff x="5247525" y="3007275"/>
            <a:chExt cx="517575" cy="384825"/>
          </a:xfrm>
        </p:grpSpPr>
        <p:sp>
          <p:nvSpPr>
            <p:cNvPr id="13" name="Google Shape;610;p39">
              <a:extLst>
                <a:ext uri="{FF2B5EF4-FFF2-40B4-BE49-F238E27FC236}">
                  <a16:creationId xmlns:a16="http://schemas.microsoft.com/office/drawing/2014/main" id="{D275CF62-8C9B-485F-B4E5-CB217B984F1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11;p39">
              <a:extLst>
                <a:ext uri="{FF2B5EF4-FFF2-40B4-BE49-F238E27FC236}">
                  <a16:creationId xmlns:a16="http://schemas.microsoft.com/office/drawing/2014/main" id="{783BB22A-DC00-4B3E-A24D-F82C0F744D43}"/>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C8C6F49-D008-45ED-9CCB-80E0FFB25CA0}"/>
              </a:ext>
            </a:extLst>
          </p:cNvPr>
          <p:cNvSpPr/>
          <p:nvPr/>
        </p:nvSpPr>
        <p:spPr>
          <a:xfrm>
            <a:off x="1084187" y="4143779"/>
            <a:ext cx="5809672" cy="738664"/>
          </a:xfrm>
          <a:prstGeom prst="rect">
            <a:avLst/>
          </a:prstGeom>
        </p:spPr>
        <p:txBody>
          <a:bodyPr wrap="square">
            <a:spAutoFit/>
          </a:bodyPr>
          <a:lstStyle/>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Course: Neural Networks &amp; Deep Learning</a:t>
            </a:r>
          </a:p>
          <a:p>
            <a:pPr lvl="0">
              <a:buClrTx/>
              <a:defRPr/>
            </a:pPr>
            <a:r>
              <a:rPr lang="en-US" altLang="ko-KR" dirty="0">
                <a:solidFill>
                  <a:schemeClr val="tx1"/>
                </a:solidFill>
                <a:latin typeface="Quicksand" panose="02070303000000060000" pitchFamily="18" charset="0"/>
                <a:ea typeface="맑은 고딕" panose="020B0503020000020004" pitchFamily="34" charset="-127"/>
                <a:cs typeface="Calibri" panose="020F0502020204030204" pitchFamily="34" charset="0"/>
              </a:rPr>
              <a:t>Instructor: Dr. Farid Alizadeh</a:t>
            </a:r>
          </a:p>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Group Members: Elnaz A. </a:t>
            </a:r>
            <a:r>
              <a:rPr lang="en-US" altLang="ko-KR" kern="1200">
                <a:solidFill>
                  <a:schemeClr val="tx1"/>
                </a:solidFill>
                <a:latin typeface="Quicksand" panose="02070303000000060000" pitchFamily="18" charset="0"/>
                <a:ea typeface="맑은 고딕" panose="020B0503020000020004" pitchFamily="34" charset="-127"/>
                <a:cs typeface="Calibri" panose="020F0502020204030204" pitchFamily="34" charset="0"/>
              </a:rPr>
              <a:t>Torkamani, </a:t>
            </a: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Ruiwen Zhang, Sunit Nair</a:t>
            </a:r>
            <a:endParaRPr lang="en-US" dirty="0">
              <a:solidFill>
                <a:schemeClr val="tx1"/>
              </a:solidFill>
              <a:latin typeface="Quicksand" panose="02070303000000060000"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n-lt"/>
                  </a:rPr>
                  <a:t>3: Project Architecture (Aside)</a:t>
                </a:r>
              </a:p>
              <a:p>
                <a:r>
                  <a:rPr lang="en-US" sz="1000" dirty="0">
                    <a:latin typeface="+mn-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2246769"/>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Mathematical understanding</a:t>
            </a:r>
          </a:p>
          <a:p>
            <a:pPr marL="285750" indent="-285750">
              <a:buFont typeface="Arial" panose="020B0604020202020204" pitchFamily="34" charset="0"/>
              <a:buChar char="•"/>
            </a:pPr>
            <a:r>
              <a:rPr lang="en-US" dirty="0">
                <a:latin typeface="+mn-lt"/>
                <a:cs typeface="Calibri" panose="020F0502020204030204" pitchFamily="34" charset="0"/>
              </a:rPr>
              <a:t>Wasserstein or Kantorovich–Rubinstein metric or distance is a distance function defined between probability distributions on a given metric space M.</a:t>
            </a:r>
          </a:p>
          <a:p>
            <a:pPr marL="285750" indent="-285750">
              <a:buFont typeface="Arial" panose="020B0604020202020204" pitchFamily="34" charset="0"/>
              <a:buChar char="•"/>
            </a:pPr>
            <a:r>
              <a:rPr lang="en-US" dirty="0">
                <a:latin typeface="+mn-lt"/>
                <a:cs typeface="Calibri" panose="020F0502020204030204" pitchFamily="34" charset="0"/>
              </a:rPr>
              <a:t>Consider two functions f and g. Usual distances inevitable measure distance (difference) between f(x) and g(x) i.e. along the y-axis for certain values of x or use maximums/averages.</a:t>
            </a:r>
          </a:p>
          <a:p>
            <a:pPr marL="285750" indent="-285750">
              <a:buFont typeface="Arial" panose="020B0604020202020204" pitchFamily="34" charset="0"/>
              <a:buChar char="•"/>
            </a:pPr>
            <a:r>
              <a:rPr lang="en-US" dirty="0">
                <a:latin typeface="+mn-lt"/>
                <a:cs typeface="Calibri" panose="020F0502020204030204" pitchFamily="34" charset="0"/>
              </a:rPr>
              <a:t> However, if f and g are similarly distributed but only translated linearly along x-axis, these distances may differ vastly.</a:t>
            </a:r>
          </a:p>
          <a:p>
            <a:pPr marL="285750" indent="-285750">
              <a:buFont typeface="Arial" panose="020B0604020202020204" pitchFamily="34" charset="0"/>
              <a:buChar char="•"/>
            </a:pPr>
            <a:r>
              <a:rPr lang="en-US" dirty="0">
                <a:latin typeface="+mn-lt"/>
                <a:cs typeface="Calibri" panose="020F0502020204030204" pitchFamily="34" charset="0"/>
              </a:rPr>
              <a:t>Also, traditional distances fail to measure the similarity between the functions that is lost due to the translation.</a:t>
            </a:r>
          </a:p>
          <a:p>
            <a:pPr marL="285750" indent="-285750">
              <a:buFont typeface="Arial" panose="020B0604020202020204" pitchFamily="34" charset="0"/>
              <a:buChar char="•"/>
            </a:pPr>
            <a:r>
              <a:rPr lang="en-US" dirty="0">
                <a:latin typeface="+mn-lt"/>
                <a:cs typeface="Calibri" panose="020F0502020204030204" pitchFamily="34" charset="0"/>
              </a:rPr>
              <a:t>Wasserstein distances attempt to capture these similarities.</a:t>
            </a:r>
          </a:p>
        </p:txBody>
      </p:sp>
      <p:pic>
        <p:nvPicPr>
          <p:cNvPr id="2" name="Picture 1">
            <a:extLst>
              <a:ext uri="{FF2B5EF4-FFF2-40B4-BE49-F238E27FC236}">
                <a16:creationId xmlns:a16="http://schemas.microsoft.com/office/drawing/2014/main" id="{1132326E-4920-4915-97A4-4491363E2E96}"/>
              </a:ext>
            </a:extLst>
          </p:cNvPr>
          <p:cNvPicPr>
            <a:picLocks noChangeAspect="1"/>
          </p:cNvPicPr>
          <p:nvPr/>
        </p:nvPicPr>
        <p:blipFill>
          <a:blip r:embed="rId3"/>
          <a:stretch>
            <a:fillRect/>
          </a:stretch>
        </p:blipFill>
        <p:spPr>
          <a:xfrm>
            <a:off x="1933575" y="3036160"/>
            <a:ext cx="5276850" cy="2028825"/>
          </a:xfrm>
          <a:prstGeom prst="rect">
            <a:avLst/>
          </a:prstGeom>
          <a:ln>
            <a:solidFill>
              <a:srgbClr val="FFCD00"/>
            </a:solidFill>
          </a:ln>
        </p:spPr>
      </p:pic>
      <p:sp>
        <p:nvSpPr>
          <p:cNvPr id="3" name="TextBox 2">
            <a:extLst>
              <a:ext uri="{FF2B5EF4-FFF2-40B4-BE49-F238E27FC236}">
                <a16:creationId xmlns:a16="http://schemas.microsoft.com/office/drawing/2014/main" id="{384308CB-4D5C-4A47-96E3-A047399F7003}"/>
              </a:ext>
            </a:extLst>
          </p:cNvPr>
          <p:cNvSpPr txBox="1"/>
          <p:nvPr/>
        </p:nvSpPr>
        <p:spPr>
          <a:xfrm>
            <a:off x="2546445" y="3036160"/>
            <a:ext cx="4051109" cy="215444"/>
          </a:xfrm>
          <a:prstGeom prst="rect">
            <a:avLst/>
          </a:prstGeom>
          <a:noFill/>
        </p:spPr>
        <p:txBody>
          <a:bodyPr wrap="none" rtlCol="0">
            <a:spAutoFit/>
          </a:bodyPr>
          <a:lstStyle/>
          <a:p>
            <a:r>
              <a:rPr lang="en-US" sz="800" dirty="0">
                <a:solidFill>
                  <a:srgbClr val="FFCD00"/>
                </a:solidFill>
                <a:latin typeface="+mn-lt"/>
              </a:rPr>
              <a:t>Source: Optimal Transport for Applied Mathematicians, by F. </a:t>
            </a:r>
            <a:r>
              <a:rPr lang="en-US" sz="800" dirty="0" err="1">
                <a:solidFill>
                  <a:srgbClr val="FFCD00"/>
                </a:solidFill>
                <a:latin typeface="+mn-lt"/>
              </a:rPr>
              <a:t>Santambrogio</a:t>
            </a:r>
            <a:endParaRPr lang="en-US" sz="800" dirty="0">
              <a:solidFill>
                <a:srgbClr val="FFCD00"/>
              </a:solidFill>
              <a:latin typeface="+mn-lt"/>
            </a:endParaRPr>
          </a:p>
        </p:txBody>
      </p:sp>
      <p:grpSp>
        <p:nvGrpSpPr>
          <p:cNvPr id="30" name="Google Shape;857;p39">
            <a:extLst>
              <a:ext uri="{FF2B5EF4-FFF2-40B4-BE49-F238E27FC236}">
                <a16:creationId xmlns:a16="http://schemas.microsoft.com/office/drawing/2014/main" id="{97218F3C-6759-4794-B834-35D923D38489}"/>
              </a:ext>
            </a:extLst>
          </p:cNvPr>
          <p:cNvGrpSpPr/>
          <p:nvPr/>
        </p:nvGrpSpPr>
        <p:grpSpPr>
          <a:xfrm>
            <a:off x="1076277" y="322135"/>
            <a:ext cx="262704" cy="252004"/>
            <a:chOff x="5233525" y="4954450"/>
            <a:chExt cx="538275" cy="516350"/>
          </a:xfrm>
        </p:grpSpPr>
        <p:sp>
          <p:nvSpPr>
            <p:cNvPr id="31" name="Google Shape;858;p39">
              <a:extLst>
                <a:ext uri="{FF2B5EF4-FFF2-40B4-BE49-F238E27FC236}">
                  <a16:creationId xmlns:a16="http://schemas.microsoft.com/office/drawing/2014/main" id="{59FF3640-789C-41A4-B249-1246573C105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9;p39">
              <a:extLst>
                <a:ext uri="{FF2B5EF4-FFF2-40B4-BE49-F238E27FC236}">
                  <a16:creationId xmlns:a16="http://schemas.microsoft.com/office/drawing/2014/main" id="{70B5F852-FFAB-43A2-97EF-59AF33612B67}"/>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0;p39">
              <a:extLst>
                <a:ext uri="{FF2B5EF4-FFF2-40B4-BE49-F238E27FC236}">
                  <a16:creationId xmlns:a16="http://schemas.microsoft.com/office/drawing/2014/main" id="{53238B3E-44DB-4BBE-9F8C-158A2983B46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1;p39">
              <a:extLst>
                <a:ext uri="{FF2B5EF4-FFF2-40B4-BE49-F238E27FC236}">
                  <a16:creationId xmlns:a16="http://schemas.microsoft.com/office/drawing/2014/main" id="{EEC820BB-7B4A-4A65-8AC9-D5893AFE1F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2;p39">
              <a:extLst>
                <a:ext uri="{FF2B5EF4-FFF2-40B4-BE49-F238E27FC236}">
                  <a16:creationId xmlns:a16="http://schemas.microsoft.com/office/drawing/2014/main" id="{198A36FF-9B54-4A71-A721-4F6D2AED51D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3;p39">
              <a:extLst>
                <a:ext uri="{FF2B5EF4-FFF2-40B4-BE49-F238E27FC236}">
                  <a16:creationId xmlns:a16="http://schemas.microsoft.com/office/drawing/2014/main" id="{B574B0F8-26AA-4177-B4CB-C65230C7B0C3}"/>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4;p39">
              <a:extLst>
                <a:ext uri="{FF2B5EF4-FFF2-40B4-BE49-F238E27FC236}">
                  <a16:creationId xmlns:a16="http://schemas.microsoft.com/office/drawing/2014/main" id="{E79C017C-44C1-4A98-BB58-9F1F4B0ED73B}"/>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p39">
              <a:extLst>
                <a:ext uri="{FF2B5EF4-FFF2-40B4-BE49-F238E27FC236}">
                  <a16:creationId xmlns:a16="http://schemas.microsoft.com/office/drawing/2014/main" id="{74718F24-BFAD-4E5D-9608-EACDCAD987F6}"/>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6;p39">
              <a:extLst>
                <a:ext uri="{FF2B5EF4-FFF2-40B4-BE49-F238E27FC236}">
                  <a16:creationId xmlns:a16="http://schemas.microsoft.com/office/drawing/2014/main" id="{6023C8C9-BD2E-43CB-9EB2-DB0C703AFD71}"/>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p39">
              <a:extLst>
                <a:ext uri="{FF2B5EF4-FFF2-40B4-BE49-F238E27FC236}">
                  <a16:creationId xmlns:a16="http://schemas.microsoft.com/office/drawing/2014/main" id="{9AAA543D-4100-4933-8DF1-D39BB129CAAF}"/>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8;p39">
              <a:extLst>
                <a:ext uri="{FF2B5EF4-FFF2-40B4-BE49-F238E27FC236}">
                  <a16:creationId xmlns:a16="http://schemas.microsoft.com/office/drawing/2014/main" id="{1E646C6C-AB34-4675-BDF0-C3FDE10CF6E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4575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 (Aside)</a:t>
                </a:r>
              </a:p>
              <a:p>
                <a:r>
                  <a:rPr lang="en-US" sz="1000" dirty="0">
                    <a:latin typeface="+mj-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401205"/>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Intuitive Understanding</a:t>
            </a:r>
          </a:p>
          <a:p>
            <a:pPr marL="285750" indent="-285750">
              <a:buFont typeface="Arial" panose="020B0604020202020204" pitchFamily="34" charset="0"/>
              <a:buChar char="•"/>
            </a:pPr>
            <a:r>
              <a:rPr lang="en-US" dirty="0">
                <a:latin typeface="+mn-lt"/>
                <a:cs typeface="Calibri" panose="020F0502020204030204" pitchFamily="34" charset="0"/>
              </a:rPr>
              <a:t>A special way to compare probability distributions.</a:t>
            </a:r>
          </a:p>
          <a:p>
            <a:pPr marL="285750" indent="-285750">
              <a:buFont typeface="Arial" panose="020B0604020202020204" pitchFamily="34" charset="0"/>
              <a:buChar char="•"/>
            </a:pPr>
            <a:r>
              <a:rPr lang="en-US" dirty="0">
                <a:latin typeface="+mn-lt"/>
                <a:cs typeface="Calibri" panose="020F0502020204030204" pitchFamily="34" charset="0"/>
              </a:rPr>
              <a:t>Earth-mover problem.</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In the context of GANs</a:t>
            </a:r>
            <a:endParaRPr lang="en-US" dirty="0">
              <a:highlight>
                <a:srgbClr val="FFCD00"/>
              </a:highlight>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A meaningful loss metric that correlates with the generator’s convergence and sample quality.</a:t>
            </a:r>
          </a:p>
          <a:p>
            <a:pPr marL="285750" indent="-285750">
              <a:buFont typeface="Arial" panose="020B0604020202020204" pitchFamily="34" charset="0"/>
              <a:buChar char="•"/>
            </a:pPr>
            <a:r>
              <a:rPr lang="en-US" dirty="0">
                <a:latin typeface="+mn-lt"/>
                <a:cs typeface="Calibri" panose="020F0502020204030204" pitchFamily="34" charset="0"/>
              </a:rPr>
              <a:t>Improved stability of the optimization process.</a:t>
            </a:r>
          </a:p>
          <a:p>
            <a:pPr marL="285750" indent="-285750">
              <a:buFont typeface="Arial" panose="020B0604020202020204" pitchFamily="34" charset="0"/>
              <a:buChar char="•"/>
            </a:pPr>
            <a:r>
              <a:rPr lang="en-US" dirty="0">
                <a:latin typeface="+mn-lt"/>
                <a:cs typeface="Calibri" panose="020F0502020204030204" pitchFamily="34" charset="0"/>
              </a:rPr>
              <a:t>Intuitively, convert the discriminator network from a forgery expert into an art critic.</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Results with WGANs</a:t>
            </a:r>
          </a:p>
          <a:p>
            <a:pPr marL="285750" indent="-285750">
              <a:buFont typeface="Arial" panose="020B0604020202020204" pitchFamily="34" charset="0"/>
              <a:buChar char="•"/>
            </a:pPr>
            <a:r>
              <a:rPr lang="en-US" dirty="0">
                <a:latin typeface="+mn-lt"/>
                <a:cs typeface="Calibri" panose="020F0502020204030204" pitchFamily="34" charset="0"/>
              </a:rPr>
              <a:t>Shows improved convergence in LSUN and MNIST datasets (max 64 x 64).</a:t>
            </a:r>
          </a:p>
          <a:p>
            <a:pPr marL="285750" indent="-285750">
              <a:buFont typeface="Arial" panose="020B0604020202020204" pitchFamily="34" charset="0"/>
              <a:buChar char="•"/>
            </a:pPr>
            <a:r>
              <a:rPr lang="en-US" dirty="0">
                <a:latin typeface="+mn-lt"/>
                <a:cs typeface="Calibri" panose="020F0502020204030204" pitchFamily="34" charset="0"/>
              </a:rPr>
              <a:t>Mixed results and convergence issues with other datasets (</a:t>
            </a:r>
            <a:r>
              <a:rPr lang="en-US" dirty="0" err="1">
                <a:latin typeface="+mn-lt"/>
                <a:cs typeface="Calibri" panose="020F0502020204030204" pitchFamily="34" charset="0"/>
              </a:rPr>
              <a:t>CelebA</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Failed to converge with our datasets from WikiArt (128 x 128 portrait/abstract datasets).</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Converting DCGAN to WGAN</a:t>
            </a:r>
          </a:p>
          <a:p>
            <a:pPr marL="285750" indent="-285750">
              <a:buFont typeface="Arial" panose="020B0604020202020204" pitchFamily="34" charset="0"/>
              <a:buChar char="•"/>
            </a:pPr>
            <a:r>
              <a:rPr lang="en-US" dirty="0">
                <a:latin typeface="+mn-lt"/>
                <a:cs typeface="Calibri" panose="020F0502020204030204" pitchFamily="34" charset="0"/>
              </a:rPr>
              <a:t>Ensure last layer of Discriminator is linear (not sigmoid).</a:t>
            </a:r>
          </a:p>
          <a:p>
            <a:pPr marL="285750" indent="-285750">
              <a:buFont typeface="Arial" panose="020B0604020202020204" pitchFamily="34" charset="0"/>
              <a:buChar char="•"/>
            </a:pPr>
            <a:r>
              <a:rPr lang="en-US" dirty="0">
                <a:latin typeface="+mn-lt"/>
                <a:cs typeface="Calibri" panose="020F0502020204030204" pitchFamily="34" charset="0"/>
              </a:rPr>
              <a:t>Add a clipper constraint to discriminator layers.</a:t>
            </a:r>
          </a:p>
          <a:p>
            <a:pPr marL="285750" indent="-285750">
              <a:buFont typeface="Arial" panose="020B0604020202020204" pitchFamily="34" charset="0"/>
              <a:buChar char="•"/>
            </a:pPr>
            <a:r>
              <a:rPr lang="en-US" dirty="0">
                <a:latin typeface="+mn-lt"/>
                <a:cs typeface="Calibri" panose="020F0502020204030204" pitchFamily="34" charset="0"/>
              </a:rPr>
              <a:t>Train discriminator (5x) more than generator.</a:t>
            </a:r>
          </a:p>
          <a:p>
            <a:pPr marL="285750" indent="-285750">
              <a:buFont typeface="Arial" panose="020B0604020202020204" pitchFamily="34" charset="0"/>
              <a:buChar char="•"/>
            </a:pPr>
            <a:r>
              <a:rPr lang="en-US" dirty="0">
                <a:latin typeface="+mn-lt"/>
                <a:cs typeface="Calibri" panose="020F0502020204030204" pitchFamily="34" charset="0"/>
              </a:rPr>
              <a:t>Optimizer: </a:t>
            </a:r>
            <a:r>
              <a:rPr lang="en-US" dirty="0" err="1">
                <a:latin typeface="+mn-lt"/>
                <a:cs typeface="Calibri" panose="020F0502020204030204" pitchFamily="34" charset="0"/>
              </a:rPr>
              <a:t>RMSProp</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Loss function: Wasserstein Loss (mean(sum(</a:t>
            </a:r>
            <a:r>
              <a:rPr lang="en-US" dirty="0" err="1">
                <a:latin typeface="+mn-lt"/>
                <a:cs typeface="Calibri" panose="020F0502020204030204" pitchFamily="34" charset="0"/>
              </a:rPr>
              <a:t>y_true</a:t>
            </a:r>
            <a:r>
              <a:rPr lang="en-US" dirty="0">
                <a:latin typeface="+mn-lt"/>
                <a:cs typeface="Calibri" panose="020F0502020204030204" pitchFamily="34" charset="0"/>
              </a:rPr>
              <a:t> * </a:t>
            </a:r>
            <a:r>
              <a:rPr lang="en-US" dirty="0" err="1">
                <a:latin typeface="+mn-lt"/>
                <a:cs typeface="Calibri" panose="020F0502020204030204" pitchFamily="34" charset="0"/>
              </a:rPr>
              <a:t>y_pred</a:t>
            </a:r>
            <a:r>
              <a:rPr lang="en-US" dirty="0">
                <a:latin typeface="+mn-lt"/>
                <a:cs typeface="Calibri" panose="020F0502020204030204" pitchFamily="34" charset="0"/>
              </a:rPr>
              <a:t>))</a:t>
            </a:r>
          </a:p>
        </p:txBody>
      </p:sp>
      <p:grpSp>
        <p:nvGrpSpPr>
          <p:cNvPr id="25" name="Google Shape;857;p39">
            <a:extLst>
              <a:ext uri="{FF2B5EF4-FFF2-40B4-BE49-F238E27FC236}">
                <a16:creationId xmlns:a16="http://schemas.microsoft.com/office/drawing/2014/main" id="{0DA2C4B2-248B-46EA-A1F7-F4C8E294B70B}"/>
              </a:ext>
            </a:extLst>
          </p:cNvPr>
          <p:cNvGrpSpPr/>
          <p:nvPr/>
        </p:nvGrpSpPr>
        <p:grpSpPr>
          <a:xfrm>
            <a:off x="1076277" y="322135"/>
            <a:ext cx="262704" cy="252004"/>
            <a:chOff x="5233525" y="4954450"/>
            <a:chExt cx="538275" cy="516350"/>
          </a:xfrm>
        </p:grpSpPr>
        <p:sp>
          <p:nvSpPr>
            <p:cNvPr id="26" name="Google Shape;858;p39">
              <a:extLst>
                <a:ext uri="{FF2B5EF4-FFF2-40B4-BE49-F238E27FC236}">
                  <a16:creationId xmlns:a16="http://schemas.microsoft.com/office/drawing/2014/main" id="{E052CE37-28A1-4F28-BF97-AEE55E30B1F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9;p39">
              <a:extLst>
                <a:ext uri="{FF2B5EF4-FFF2-40B4-BE49-F238E27FC236}">
                  <a16:creationId xmlns:a16="http://schemas.microsoft.com/office/drawing/2014/main" id="{EAEC7480-B28F-4A09-9EB6-9EA98A657FDA}"/>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0;p39">
              <a:extLst>
                <a:ext uri="{FF2B5EF4-FFF2-40B4-BE49-F238E27FC236}">
                  <a16:creationId xmlns:a16="http://schemas.microsoft.com/office/drawing/2014/main" id="{958322AC-C777-407C-8502-66DC41734ED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1;p39">
              <a:extLst>
                <a:ext uri="{FF2B5EF4-FFF2-40B4-BE49-F238E27FC236}">
                  <a16:creationId xmlns:a16="http://schemas.microsoft.com/office/drawing/2014/main" id="{E33EE821-D3CF-462B-BDD5-E0629D90DA4F}"/>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2;p39">
              <a:extLst>
                <a:ext uri="{FF2B5EF4-FFF2-40B4-BE49-F238E27FC236}">
                  <a16:creationId xmlns:a16="http://schemas.microsoft.com/office/drawing/2014/main" id="{DD9661E4-67DD-4830-B97E-77894EAA0C2D}"/>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3;p39">
              <a:extLst>
                <a:ext uri="{FF2B5EF4-FFF2-40B4-BE49-F238E27FC236}">
                  <a16:creationId xmlns:a16="http://schemas.microsoft.com/office/drawing/2014/main" id="{40F742C8-EB03-4B14-99DD-75084F96E61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p39">
              <a:extLst>
                <a:ext uri="{FF2B5EF4-FFF2-40B4-BE49-F238E27FC236}">
                  <a16:creationId xmlns:a16="http://schemas.microsoft.com/office/drawing/2014/main" id="{EDCFA626-A40C-4C49-AEAB-40DEA93B53C5}"/>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39">
              <a:extLst>
                <a:ext uri="{FF2B5EF4-FFF2-40B4-BE49-F238E27FC236}">
                  <a16:creationId xmlns:a16="http://schemas.microsoft.com/office/drawing/2014/main" id="{E5602AD4-BE1C-44A7-8262-8DFFD284C534}"/>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6;p39">
              <a:extLst>
                <a:ext uri="{FF2B5EF4-FFF2-40B4-BE49-F238E27FC236}">
                  <a16:creationId xmlns:a16="http://schemas.microsoft.com/office/drawing/2014/main" id="{466F9E00-7820-450F-BC7A-B8F9AF7C758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7;p39">
              <a:extLst>
                <a:ext uri="{FF2B5EF4-FFF2-40B4-BE49-F238E27FC236}">
                  <a16:creationId xmlns:a16="http://schemas.microsoft.com/office/drawing/2014/main" id="{044F4594-1177-4657-8770-72FAB5360EF4}"/>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8;p39">
              <a:extLst>
                <a:ext uri="{FF2B5EF4-FFF2-40B4-BE49-F238E27FC236}">
                  <a16:creationId xmlns:a16="http://schemas.microsoft.com/office/drawing/2014/main" id="{D91B79D1-F130-4D88-9D71-9B6E6465967D}"/>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169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Portrait dataset (6000 images)</a:t>
                </a:r>
              </a:p>
            </p:txBody>
          </p:sp>
        </p:grpSp>
      </p:grpSp>
      <p:pic>
        <p:nvPicPr>
          <p:cNvPr id="8" name="Portrait">
            <a:hlinkClick r:id="" action="ppaction://media"/>
            <a:extLst>
              <a:ext uri="{FF2B5EF4-FFF2-40B4-BE49-F238E27FC236}">
                <a16:creationId xmlns:a16="http://schemas.microsoft.com/office/drawing/2014/main" id="{AD20F19B-596A-4306-AE54-04EB62BCE7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5"/>
            <a:ext cx="6956742" cy="3913168"/>
          </a:xfrm>
          <a:prstGeom prst="rect">
            <a:avLst/>
          </a:prstGeom>
        </p:spPr>
      </p:pic>
      <p:grpSp>
        <p:nvGrpSpPr>
          <p:cNvPr id="9" name="Google Shape;656;p39">
            <a:extLst>
              <a:ext uri="{FF2B5EF4-FFF2-40B4-BE49-F238E27FC236}">
                <a16:creationId xmlns:a16="http://schemas.microsoft.com/office/drawing/2014/main" id="{431401C6-CE6F-436B-9DB8-4CDA60B7B3DC}"/>
              </a:ext>
            </a:extLst>
          </p:cNvPr>
          <p:cNvGrpSpPr/>
          <p:nvPr/>
        </p:nvGrpSpPr>
        <p:grpSpPr>
          <a:xfrm>
            <a:off x="1072154" y="333362"/>
            <a:ext cx="270949" cy="240720"/>
            <a:chOff x="5292575" y="3681900"/>
            <a:chExt cx="420150" cy="373275"/>
          </a:xfrm>
        </p:grpSpPr>
        <p:sp>
          <p:nvSpPr>
            <p:cNvPr id="10" name="Google Shape;657;p39">
              <a:extLst>
                <a:ext uri="{FF2B5EF4-FFF2-40B4-BE49-F238E27FC236}">
                  <a16:creationId xmlns:a16="http://schemas.microsoft.com/office/drawing/2014/main" id="{3F246439-FF78-4F83-8FF9-E0BC9ADED6DD}"/>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8;p39">
              <a:extLst>
                <a:ext uri="{FF2B5EF4-FFF2-40B4-BE49-F238E27FC236}">
                  <a16:creationId xmlns:a16="http://schemas.microsoft.com/office/drawing/2014/main" id="{B81A7C2B-9BCA-44EE-A916-9EADD098F3B5}"/>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9;p39">
              <a:extLst>
                <a:ext uri="{FF2B5EF4-FFF2-40B4-BE49-F238E27FC236}">
                  <a16:creationId xmlns:a16="http://schemas.microsoft.com/office/drawing/2014/main" id="{F49DA1A5-5EDB-44B5-80B9-5A740BFCF0CF}"/>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5938271-05F0-4439-8C80-20E0F982374C}"/>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E47EE6C7-6A04-4ACA-9E3D-FF2469CF86BA}"/>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4A184A1A-3433-4CD2-9CEB-11D015778A08}"/>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8AA6367-A3BE-4DD4-91C6-792AE2BD095C}"/>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465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Abstract dataset (6383 images)</a:t>
                </a:r>
              </a:p>
            </p:txBody>
          </p:sp>
        </p:grpSp>
      </p:grpSp>
      <p:pic>
        <p:nvPicPr>
          <p:cNvPr id="9" name="Abstract">
            <a:hlinkClick r:id="" action="ppaction://media"/>
            <a:extLst>
              <a:ext uri="{FF2B5EF4-FFF2-40B4-BE49-F238E27FC236}">
                <a16:creationId xmlns:a16="http://schemas.microsoft.com/office/drawing/2014/main" id="{78CC16AD-40A9-48CE-ADE4-0C2F24ACDB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6"/>
            <a:ext cx="6956743" cy="3913168"/>
          </a:xfrm>
          <a:prstGeom prst="rect">
            <a:avLst/>
          </a:prstGeom>
        </p:spPr>
      </p:pic>
      <p:grpSp>
        <p:nvGrpSpPr>
          <p:cNvPr id="10" name="Google Shape;656;p39">
            <a:extLst>
              <a:ext uri="{FF2B5EF4-FFF2-40B4-BE49-F238E27FC236}">
                <a16:creationId xmlns:a16="http://schemas.microsoft.com/office/drawing/2014/main" id="{DA907770-0F0E-4793-9E33-8DF5D0D23F06}"/>
              </a:ext>
            </a:extLst>
          </p:cNvPr>
          <p:cNvGrpSpPr/>
          <p:nvPr/>
        </p:nvGrpSpPr>
        <p:grpSpPr>
          <a:xfrm>
            <a:off x="1072154" y="333362"/>
            <a:ext cx="270949" cy="240720"/>
            <a:chOff x="5292575" y="3681900"/>
            <a:chExt cx="420150" cy="373275"/>
          </a:xfrm>
        </p:grpSpPr>
        <p:sp>
          <p:nvSpPr>
            <p:cNvPr id="11" name="Google Shape;657;p39">
              <a:extLst>
                <a:ext uri="{FF2B5EF4-FFF2-40B4-BE49-F238E27FC236}">
                  <a16:creationId xmlns:a16="http://schemas.microsoft.com/office/drawing/2014/main" id="{0FAD7470-923C-49A8-B235-560BE105A933}"/>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8;p39">
              <a:extLst>
                <a:ext uri="{FF2B5EF4-FFF2-40B4-BE49-F238E27FC236}">
                  <a16:creationId xmlns:a16="http://schemas.microsoft.com/office/drawing/2014/main" id="{64881355-A518-4530-A32E-64510B2F3ACA}"/>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9;p39">
              <a:extLst>
                <a:ext uri="{FF2B5EF4-FFF2-40B4-BE49-F238E27FC236}">
                  <a16:creationId xmlns:a16="http://schemas.microsoft.com/office/drawing/2014/main" id="{04CE5A30-2FFF-4726-8A7A-5E05D5AB47B4}"/>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ABD340C-6713-4500-879C-8346E3A082B7}"/>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0A26787F-D2F3-43B8-BBA9-2768F7DB9EE9}"/>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6C3CF529-88A2-43A4-9774-3E9B769654ED}"/>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CB9939F-2A8D-466E-BC45-15C41248D2C2}"/>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439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Portrait dataset vs generated images</a:t>
                </a:r>
              </a:p>
            </p:txBody>
          </p:sp>
        </p:grpSp>
      </p:grpSp>
      <p:grpSp>
        <p:nvGrpSpPr>
          <p:cNvPr id="4" name="Group 3">
            <a:extLst>
              <a:ext uri="{FF2B5EF4-FFF2-40B4-BE49-F238E27FC236}">
                <a16:creationId xmlns:a16="http://schemas.microsoft.com/office/drawing/2014/main" id="{CDEF8D95-20B7-4102-8657-90426EFDB005}"/>
              </a:ext>
            </a:extLst>
          </p:cNvPr>
          <p:cNvGrpSpPr/>
          <p:nvPr/>
        </p:nvGrpSpPr>
        <p:grpSpPr>
          <a:xfrm>
            <a:off x="1" y="788228"/>
            <a:ext cx="9143999" cy="3648319"/>
            <a:chOff x="1" y="877383"/>
            <a:chExt cx="9143999" cy="3648319"/>
          </a:xfrm>
        </p:grpSpPr>
        <p:sp>
          <p:nvSpPr>
            <p:cNvPr id="10" name="Rectangle 9">
              <a:extLst>
                <a:ext uri="{FF2B5EF4-FFF2-40B4-BE49-F238E27FC236}">
                  <a16:creationId xmlns:a16="http://schemas.microsoft.com/office/drawing/2014/main" id="{76F7BE53-76E9-4E01-81CB-3263AD5BC09E}"/>
                </a:ext>
              </a:extLst>
            </p:cNvPr>
            <p:cNvSpPr/>
            <p:nvPr/>
          </p:nvSpPr>
          <p:spPr>
            <a:xfrm>
              <a:off x="1" y="877384"/>
              <a:ext cx="3786570" cy="3648318"/>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dataset (input)</a:t>
              </a:r>
            </a:p>
          </p:txBody>
        </p:sp>
        <p:pic>
          <p:nvPicPr>
            <p:cNvPr id="11" name="Picture 10">
              <a:extLst>
                <a:ext uri="{FF2B5EF4-FFF2-40B4-BE49-F238E27FC236}">
                  <a16:creationId xmlns:a16="http://schemas.microsoft.com/office/drawing/2014/main" id="{D02AA646-029A-4649-9E6E-B66DC4D6C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06" y="934753"/>
              <a:ext cx="1665520" cy="2280226"/>
            </a:xfrm>
            <a:prstGeom prst="rect">
              <a:avLst/>
            </a:prstGeom>
            <a:solidFill>
              <a:srgbClr val="FFCD00"/>
            </a:solidFill>
          </p:spPr>
        </p:pic>
        <p:pic>
          <p:nvPicPr>
            <p:cNvPr id="12" name="Picture 11">
              <a:extLst>
                <a:ext uri="{FF2B5EF4-FFF2-40B4-BE49-F238E27FC236}">
                  <a16:creationId xmlns:a16="http://schemas.microsoft.com/office/drawing/2014/main" id="{EA8414E7-662E-4FF9-9EB4-8EEE46A14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525" y="927582"/>
              <a:ext cx="1763136" cy="2294370"/>
            </a:xfrm>
            <a:prstGeom prst="rect">
              <a:avLst/>
            </a:prstGeom>
            <a:solidFill>
              <a:srgbClr val="FFCD00"/>
            </a:solidFill>
          </p:spPr>
        </p:pic>
        <p:pic>
          <p:nvPicPr>
            <p:cNvPr id="13" name="Picture 12">
              <a:extLst>
                <a:ext uri="{FF2B5EF4-FFF2-40B4-BE49-F238E27FC236}">
                  <a16:creationId xmlns:a16="http://schemas.microsoft.com/office/drawing/2014/main" id="{4E4CC4BE-2542-4458-B4A1-CA39D09DE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65" y="3286492"/>
              <a:ext cx="3520955" cy="903525"/>
            </a:xfrm>
            <a:prstGeom prst="rect">
              <a:avLst/>
            </a:prstGeom>
            <a:solidFill>
              <a:srgbClr val="FFCD00"/>
            </a:solidFill>
          </p:spPr>
        </p:pic>
        <p:sp>
          <p:nvSpPr>
            <p:cNvPr id="15" name="Rectangle 14">
              <a:extLst>
                <a:ext uri="{FF2B5EF4-FFF2-40B4-BE49-F238E27FC236}">
                  <a16:creationId xmlns:a16="http://schemas.microsoft.com/office/drawing/2014/main" id="{D99E71A6-2E6E-4770-BC46-5633335891D9}"/>
                </a:ext>
              </a:extLst>
            </p:cNvPr>
            <p:cNvSpPr/>
            <p:nvPr/>
          </p:nvSpPr>
          <p:spPr>
            <a:xfrm>
              <a:off x="3788520" y="877383"/>
              <a:ext cx="5355480" cy="3648309"/>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6" name="Picture 15">
              <a:extLst>
                <a:ext uri="{FF2B5EF4-FFF2-40B4-BE49-F238E27FC236}">
                  <a16:creationId xmlns:a16="http://schemas.microsoft.com/office/drawing/2014/main" id="{7A42193F-625E-4755-9513-D0A590D12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6585" y="941796"/>
              <a:ext cx="1596338" cy="1608431"/>
            </a:xfrm>
            <a:prstGeom prst="rect">
              <a:avLst/>
            </a:prstGeom>
            <a:solidFill>
              <a:srgbClr val="FFCD00"/>
            </a:solidFill>
            <a:ln>
              <a:noFill/>
            </a:ln>
          </p:spPr>
        </p:pic>
        <p:pic>
          <p:nvPicPr>
            <p:cNvPr id="17" name="Picture 16">
              <a:extLst>
                <a:ext uri="{FF2B5EF4-FFF2-40B4-BE49-F238E27FC236}">
                  <a16:creationId xmlns:a16="http://schemas.microsoft.com/office/drawing/2014/main" id="{2422E4D6-6D6F-48F9-83FB-E52D5A49DE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33" y="2612388"/>
              <a:ext cx="1608431" cy="1608431"/>
            </a:xfrm>
            <a:prstGeom prst="rect">
              <a:avLst/>
            </a:prstGeom>
            <a:solidFill>
              <a:srgbClr val="FFCD00"/>
            </a:solidFill>
            <a:ln>
              <a:noFill/>
            </a:ln>
          </p:spPr>
        </p:pic>
        <p:pic>
          <p:nvPicPr>
            <p:cNvPr id="18" name="Picture 17">
              <a:extLst>
                <a:ext uri="{FF2B5EF4-FFF2-40B4-BE49-F238E27FC236}">
                  <a16:creationId xmlns:a16="http://schemas.microsoft.com/office/drawing/2014/main" id="{9D4A5246-1AE1-4C33-BD70-53C5720A56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9433" y="931966"/>
              <a:ext cx="1608431" cy="1608431"/>
            </a:xfrm>
            <a:prstGeom prst="rect">
              <a:avLst/>
            </a:prstGeom>
            <a:solidFill>
              <a:srgbClr val="FFCD00"/>
            </a:solidFill>
            <a:ln>
              <a:noFill/>
            </a:ln>
          </p:spPr>
        </p:pic>
        <p:pic>
          <p:nvPicPr>
            <p:cNvPr id="19" name="Picture 18">
              <a:extLst>
                <a:ext uri="{FF2B5EF4-FFF2-40B4-BE49-F238E27FC236}">
                  <a16:creationId xmlns:a16="http://schemas.microsoft.com/office/drawing/2014/main" id="{794B5881-5EA5-49EB-80E8-E605D10B4A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0224" y="2618120"/>
              <a:ext cx="1602698" cy="1602698"/>
            </a:xfrm>
            <a:prstGeom prst="rect">
              <a:avLst/>
            </a:prstGeom>
            <a:solidFill>
              <a:srgbClr val="FFCD00"/>
            </a:solidFill>
            <a:ln>
              <a:noFill/>
            </a:ln>
          </p:spPr>
        </p:pic>
        <p:pic>
          <p:nvPicPr>
            <p:cNvPr id="20" name="Picture 19">
              <a:extLst>
                <a:ext uri="{FF2B5EF4-FFF2-40B4-BE49-F238E27FC236}">
                  <a16:creationId xmlns:a16="http://schemas.microsoft.com/office/drawing/2014/main" id="{22AD7E7D-CE13-48EE-98A0-8B147F93E4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0988" y="941796"/>
              <a:ext cx="1608431" cy="1608431"/>
            </a:xfrm>
            <a:prstGeom prst="rect">
              <a:avLst/>
            </a:prstGeom>
            <a:solidFill>
              <a:srgbClr val="FFCD00"/>
            </a:solidFill>
            <a:ln>
              <a:noFill/>
            </a:ln>
          </p:spPr>
        </p:pic>
        <p:pic>
          <p:nvPicPr>
            <p:cNvPr id="21" name="Picture 20">
              <a:extLst>
                <a:ext uri="{FF2B5EF4-FFF2-40B4-BE49-F238E27FC236}">
                  <a16:creationId xmlns:a16="http://schemas.microsoft.com/office/drawing/2014/main" id="{551DB9E6-D5FC-4627-B242-64B17B7319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988" y="2619741"/>
              <a:ext cx="1608431" cy="1608431"/>
            </a:xfrm>
            <a:prstGeom prst="rect">
              <a:avLst/>
            </a:prstGeom>
            <a:solidFill>
              <a:srgbClr val="FFCD00"/>
            </a:solidFill>
            <a:ln>
              <a:noFill/>
            </a:ln>
          </p:spPr>
        </p:pic>
      </p:grpSp>
      <p:cxnSp>
        <p:nvCxnSpPr>
          <p:cNvPr id="3" name="Straight Connector 2">
            <a:extLst>
              <a:ext uri="{FF2B5EF4-FFF2-40B4-BE49-F238E27FC236}">
                <a16:creationId xmlns:a16="http://schemas.microsoft.com/office/drawing/2014/main" id="{E558BDCC-20FF-4611-9F8E-D8BAEA5145E0}"/>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30" name="Google Shape;680;p39">
            <a:extLst>
              <a:ext uri="{FF2B5EF4-FFF2-40B4-BE49-F238E27FC236}">
                <a16:creationId xmlns:a16="http://schemas.microsoft.com/office/drawing/2014/main" id="{E9B55996-5A7D-4569-AFEC-23835F4FFF98}"/>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Abstract dataset vs generated images</a:t>
                </a:r>
              </a:p>
            </p:txBody>
          </p:sp>
        </p:grpSp>
      </p:grpSp>
      <p:grpSp>
        <p:nvGrpSpPr>
          <p:cNvPr id="3" name="Group 2">
            <a:extLst>
              <a:ext uri="{FF2B5EF4-FFF2-40B4-BE49-F238E27FC236}">
                <a16:creationId xmlns:a16="http://schemas.microsoft.com/office/drawing/2014/main" id="{B3665EBA-ED66-4EC9-9A46-DAECABD28400}"/>
              </a:ext>
            </a:extLst>
          </p:cNvPr>
          <p:cNvGrpSpPr/>
          <p:nvPr/>
        </p:nvGrpSpPr>
        <p:grpSpPr>
          <a:xfrm>
            <a:off x="0" y="738514"/>
            <a:ext cx="9144000" cy="3666472"/>
            <a:chOff x="0" y="738514"/>
            <a:chExt cx="9144000" cy="3666472"/>
          </a:xfrm>
        </p:grpSpPr>
        <p:sp>
          <p:nvSpPr>
            <p:cNvPr id="10" name="Rectangle 9">
              <a:extLst>
                <a:ext uri="{FF2B5EF4-FFF2-40B4-BE49-F238E27FC236}">
                  <a16:creationId xmlns:a16="http://schemas.microsoft.com/office/drawing/2014/main" id="{43639F5C-DB21-4EAD-94D6-161A0880CB81}"/>
                </a:ext>
              </a:extLst>
            </p:cNvPr>
            <p:cNvSpPr/>
            <p:nvPr/>
          </p:nvSpPr>
          <p:spPr>
            <a:xfrm>
              <a:off x="0" y="738514"/>
              <a:ext cx="3828584"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rPr>
                <a:t>Sample images from dataset (input)</a:t>
              </a:r>
            </a:p>
          </p:txBody>
        </p:sp>
        <p:pic>
          <p:nvPicPr>
            <p:cNvPr id="11" name="Picture 10">
              <a:extLst>
                <a:ext uri="{FF2B5EF4-FFF2-40B4-BE49-F238E27FC236}">
                  <a16:creationId xmlns:a16="http://schemas.microsoft.com/office/drawing/2014/main" id="{6797F963-FE42-4499-BB8C-B415107E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9" y="2735760"/>
              <a:ext cx="1283739" cy="1407818"/>
            </a:xfrm>
            <a:prstGeom prst="rect">
              <a:avLst/>
            </a:prstGeom>
          </p:spPr>
        </p:pic>
        <p:pic>
          <p:nvPicPr>
            <p:cNvPr id="12" name="Picture 11">
              <a:extLst>
                <a:ext uri="{FF2B5EF4-FFF2-40B4-BE49-F238E27FC236}">
                  <a16:creationId xmlns:a16="http://schemas.microsoft.com/office/drawing/2014/main" id="{BA5F28B2-1F54-4227-A80E-8E2150B21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99" y="781670"/>
              <a:ext cx="1283739" cy="1924051"/>
            </a:xfrm>
            <a:prstGeom prst="rect">
              <a:avLst/>
            </a:prstGeom>
          </p:spPr>
        </p:pic>
        <p:pic>
          <p:nvPicPr>
            <p:cNvPr id="13" name="Picture 12">
              <a:extLst>
                <a:ext uri="{FF2B5EF4-FFF2-40B4-BE49-F238E27FC236}">
                  <a16:creationId xmlns:a16="http://schemas.microsoft.com/office/drawing/2014/main" id="{590411B9-34F4-4B77-8022-0FDAEABA1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76" y="781670"/>
              <a:ext cx="2181016" cy="1435323"/>
            </a:xfrm>
            <a:prstGeom prst="rect">
              <a:avLst/>
            </a:prstGeom>
          </p:spPr>
        </p:pic>
        <p:pic>
          <p:nvPicPr>
            <p:cNvPr id="14" name="Picture 13">
              <a:extLst>
                <a:ext uri="{FF2B5EF4-FFF2-40B4-BE49-F238E27FC236}">
                  <a16:creationId xmlns:a16="http://schemas.microsoft.com/office/drawing/2014/main" id="{D1FC2C3C-FEAC-4F9B-A3DE-8DFB8AD27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676" y="2371409"/>
              <a:ext cx="2181016" cy="1772167"/>
            </a:xfrm>
            <a:prstGeom prst="rect">
              <a:avLst/>
            </a:prstGeom>
          </p:spPr>
        </p:pic>
        <p:sp>
          <p:nvSpPr>
            <p:cNvPr id="16" name="Rectangle 15">
              <a:extLst>
                <a:ext uri="{FF2B5EF4-FFF2-40B4-BE49-F238E27FC236}">
                  <a16:creationId xmlns:a16="http://schemas.microsoft.com/office/drawing/2014/main" id="{D5608590-DA2C-4D3C-B05E-644C0505C947}"/>
                </a:ext>
              </a:extLst>
            </p:cNvPr>
            <p:cNvSpPr/>
            <p:nvPr/>
          </p:nvSpPr>
          <p:spPr>
            <a:xfrm>
              <a:off x="3828585" y="738514"/>
              <a:ext cx="5315415"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7" name="Picture 16">
              <a:extLst>
                <a:ext uri="{FF2B5EF4-FFF2-40B4-BE49-F238E27FC236}">
                  <a16:creationId xmlns:a16="http://schemas.microsoft.com/office/drawing/2014/main" id="{F3AFB302-9871-4E0C-9859-8B45603D72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7286" y="820735"/>
              <a:ext cx="1548179" cy="1550673"/>
            </a:xfrm>
            <a:prstGeom prst="rect">
              <a:avLst/>
            </a:prstGeom>
            <a:solidFill>
              <a:srgbClr val="FFCD00"/>
            </a:solidFill>
            <a:ln>
              <a:noFill/>
            </a:ln>
          </p:spPr>
        </p:pic>
        <p:pic>
          <p:nvPicPr>
            <p:cNvPr id="18" name="Picture 17">
              <a:extLst>
                <a:ext uri="{FF2B5EF4-FFF2-40B4-BE49-F238E27FC236}">
                  <a16:creationId xmlns:a16="http://schemas.microsoft.com/office/drawing/2014/main" id="{8322B436-6288-4A87-B5F9-E241A321A3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2307" y="820735"/>
              <a:ext cx="1548180" cy="1550674"/>
            </a:xfrm>
            <a:prstGeom prst="rect">
              <a:avLst/>
            </a:prstGeom>
            <a:solidFill>
              <a:srgbClr val="FFCD00"/>
            </a:solidFill>
            <a:ln>
              <a:noFill/>
            </a:ln>
          </p:spPr>
        </p:pic>
        <p:pic>
          <p:nvPicPr>
            <p:cNvPr id="19" name="Picture 18">
              <a:extLst>
                <a:ext uri="{FF2B5EF4-FFF2-40B4-BE49-F238E27FC236}">
                  <a16:creationId xmlns:a16="http://schemas.microsoft.com/office/drawing/2014/main" id="{3F8250EA-2104-46CC-B18F-2DF9EE1129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7330" y="820734"/>
              <a:ext cx="1548181" cy="1550675"/>
            </a:xfrm>
            <a:prstGeom prst="rect">
              <a:avLst/>
            </a:prstGeom>
            <a:solidFill>
              <a:srgbClr val="FFCD00"/>
            </a:solidFill>
            <a:ln>
              <a:noFill/>
            </a:ln>
          </p:spPr>
        </p:pic>
        <p:pic>
          <p:nvPicPr>
            <p:cNvPr id="20" name="Picture 19">
              <a:extLst>
                <a:ext uri="{FF2B5EF4-FFF2-40B4-BE49-F238E27FC236}">
                  <a16:creationId xmlns:a16="http://schemas.microsoft.com/office/drawing/2014/main" id="{E86B21B5-8BC1-475B-8731-4EE5A5FC98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7286" y="2495023"/>
              <a:ext cx="1548179" cy="1550673"/>
            </a:xfrm>
            <a:prstGeom prst="rect">
              <a:avLst/>
            </a:prstGeom>
            <a:solidFill>
              <a:srgbClr val="FFCD00"/>
            </a:solidFill>
            <a:ln>
              <a:noFill/>
            </a:ln>
          </p:spPr>
        </p:pic>
        <p:pic>
          <p:nvPicPr>
            <p:cNvPr id="21" name="Picture 20">
              <a:extLst>
                <a:ext uri="{FF2B5EF4-FFF2-40B4-BE49-F238E27FC236}">
                  <a16:creationId xmlns:a16="http://schemas.microsoft.com/office/drawing/2014/main" id="{5D909735-54CD-4177-AC87-7FEBCD33A9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52307" y="2495023"/>
              <a:ext cx="1548179" cy="1550673"/>
            </a:xfrm>
            <a:prstGeom prst="rect">
              <a:avLst/>
            </a:prstGeom>
            <a:solidFill>
              <a:srgbClr val="FFCD00"/>
            </a:solidFill>
            <a:ln>
              <a:noFill/>
            </a:ln>
          </p:spPr>
        </p:pic>
        <p:pic>
          <p:nvPicPr>
            <p:cNvPr id="22" name="Picture 21">
              <a:extLst>
                <a:ext uri="{FF2B5EF4-FFF2-40B4-BE49-F238E27FC236}">
                  <a16:creationId xmlns:a16="http://schemas.microsoft.com/office/drawing/2014/main" id="{E0336B0A-2B38-49F3-94B2-C9308AC183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7328" y="2495023"/>
              <a:ext cx="1548179" cy="1550673"/>
            </a:xfrm>
            <a:prstGeom prst="rect">
              <a:avLst/>
            </a:prstGeom>
            <a:solidFill>
              <a:srgbClr val="FFCD00"/>
            </a:solidFill>
            <a:ln>
              <a:noFill/>
            </a:ln>
          </p:spPr>
        </p:pic>
      </p:grpSp>
      <p:cxnSp>
        <p:nvCxnSpPr>
          <p:cNvPr id="42" name="Straight Connector 41">
            <a:extLst>
              <a:ext uri="{FF2B5EF4-FFF2-40B4-BE49-F238E27FC236}">
                <a16:creationId xmlns:a16="http://schemas.microsoft.com/office/drawing/2014/main" id="{A6F44A71-F136-47EB-ACC0-254BE97E6887}"/>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50" name="Google Shape;680;p39">
            <a:extLst>
              <a:ext uri="{FF2B5EF4-FFF2-40B4-BE49-F238E27FC236}">
                <a16:creationId xmlns:a16="http://schemas.microsoft.com/office/drawing/2014/main" id="{8684477B-E99A-4CC0-8974-C823CBB4411E}"/>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16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References</a:t>
                </a:r>
              </a:p>
              <a:p>
                <a:r>
                  <a:rPr lang="en-US" sz="1000" dirty="0">
                    <a:latin typeface="+mj-lt"/>
                  </a:rPr>
                  <a:t> Datasets, Repositories, and References</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3539430"/>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Datasets</a:t>
            </a:r>
          </a:p>
          <a:p>
            <a:pPr marL="285750" indent="-285750">
              <a:buFont typeface="Arial" panose="020B0604020202020204" pitchFamily="34" charset="0"/>
              <a:buChar char="•"/>
            </a:pPr>
            <a:r>
              <a:rPr lang="en-US" b="1"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WikiArt.org</a:t>
            </a:r>
            <a:endParaRPr lang="en-US" b="1" dirty="0">
              <a:latin typeface="+mn-lt"/>
              <a:cs typeface="Calibri" panose="020F0502020204030204" pitchFamily="34" charset="0"/>
            </a:endParaRPr>
          </a:p>
          <a:p>
            <a:pPr marL="285750" indent="-285750">
              <a:buFont typeface="Arial" panose="020B0604020202020204" pitchFamily="34" charset="0"/>
              <a:buChar char="•"/>
            </a:pPr>
            <a:r>
              <a:rPr lang="en-US" b="1" dirty="0">
                <a:latin typeface="+mn-lt"/>
                <a:cs typeface="Calibri" panose="020F0502020204030204" pitchFamily="34" charset="0"/>
              </a:rPr>
              <a:t>Repository on Google Drive sourced from </a:t>
            </a:r>
            <a:r>
              <a:rPr lang="en-US" b="1"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GitHub</a:t>
            </a:r>
            <a:endParaRPr lang="en-US" b="1" dirty="0">
              <a:latin typeface="+mn-lt"/>
              <a:cs typeface="Calibri" panose="020F0502020204030204" pitchFamily="34" charset="0"/>
            </a:endParaRP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Repositories</a:t>
            </a:r>
          </a:p>
          <a:p>
            <a:pPr marL="285750" indent="-285750">
              <a:buFont typeface="Arial" panose="020B0604020202020204" pitchFamily="34" charset="0"/>
              <a:buChar char="•"/>
            </a:pPr>
            <a:r>
              <a:rPr lang="en-US" dirty="0">
                <a:latin typeface="+mn-lt"/>
                <a:cs typeface="Calibri" panose="020F0502020204030204" pitchFamily="34" charset="0"/>
              </a:rPr>
              <a:t>GitHub: </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nndl-groupc</a:t>
            </a:r>
            <a:r>
              <a:rPr lang="en-US" dirty="0">
                <a:latin typeface="+mn-lt"/>
                <a:cs typeface="Calibri" panose="020F0502020204030204" pitchFamily="34" charset="0"/>
                <a:hlinkClick r:id="rId5">
                  <a:extLst>
                    <a:ext uri="{A12FA001-AC4F-418D-AE19-62706E023703}">
                      <ahyp:hlinkClr xmlns:ahyp="http://schemas.microsoft.com/office/drawing/2018/hyperlinkcolor" val="tx"/>
                    </a:ext>
                  </a:extLst>
                </a:hlinkClick>
              </a:rPr>
              <a:t>/</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gandinsky</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GANdinsky Public Repository: </a:t>
            </a:r>
            <a:r>
              <a:rPr lang="en-US" dirty="0">
                <a:latin typeface="+mn-lt"/>
                <a:cs typeface="Calibri" panose="020F0502020204030204" pitchFamily="34" charset="0"/>
                <a:hlinkClick r:id="rId6">
                  <a:extLst>
                    <a:ext uri="{A12FA001-AC4F-418D-AE19-62706E023703}">
                      <ahyp:hlinkClr xmlns:ahyp="http://schemas.microsoft.com/office/drawing/2018/hyperlinkcolor" val="tx"/>
                    </a:ext>
                  </a:extLst>
                </a:hlinkClick>
              </a:rPr>
              <a:t>Google Drive</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Online Resources Used</a:t>
            </a:r>
          </a:p>
          <a:p>
            <a:pPr marL="285750" indent="-285750">
              <a:buFont typeface="Arial" panose="020B0604020202020204" pitchFamily="34" charset="0"/>
              <a:buChar char="•"/>
            </a:pPr>
            <a:r>
              <a:rPr lang="en-US" dirty="0">
                <a:latin typeface="+mn-lt"/>
                <a:cs typeface="Calibri" panose="020F0502020204030204" pitchFamily="34" charset="0"/>
                <a:hlinkClick r:id="rId7">
                  <a:extLst>
                    <a:ext uri="{A12FA001-AC4F-418D-AE19-62706E023703}">
                      <ahyp:hlinkClr xmlns:ahyp="http://schemas.microsoft.com/office/drawing/2018/hyperlinkcolor" val="tx"/>
                    </a:ext>
                  </a:extLst>
                </a:hlinkClick>
              </a:rPr>
              <a:t>https://towardsdatascience.com/</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8">
                  <a:extLst>
                    <a:ext uri="{A12FA001-AC4F-418D-AE19-62706E023703}">
                      <ahyp:hlinkClr xmlns:ahyp="http://schemas.microsoft.com/office/drawing/2018/hyperlinkcolor" val="tx"/>
                    </a:ext>
                  </a:extLst>
                </a:hlinkClick>
              </a:rPr>
              <a:t>https://heartbeat.fritz.ai/</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9">
                  <a:extLst>
                    <a:ext uri="{A12FA001-AC4F-418D-AE19-62706E023703}">
                      <ahyp:hlinkClr xmlns:ahyp="http://schemas.microsoft.com/office/drawing/2018/hyperlinkcolor" val="tx"/>
                    </a:ext>
                  </a:extLst>
                </a:hlinkClick>
              </a:rPr>
              <a:t>https://medium.com/</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pPr lvl="2"/>
            <a:r>
              <a:rPr lang="en-US" b="1" dirty="0">
                <a:highlight>
                  <a:srgbClr val="FFCD00"/>
                </a:highlight>
                <a:latin typeface="+mn-lt"/>
                <a:cs typeface="Calibri" panose="020F0502020204030204" pitchFamily="34" charset="0"/>
              </a:rPr>
              <a:t>Wasserstein GAN Research Paper</a:t>
            </a:r>
          </a:p>
          <a:p>
            <a:pPr marL="285750" lvl="2" indent="-285750">
              <a:buFont typeface="Arial" panose="020B0604020202020204" pitchFamily="34" charset="0"/>
              <a:buChar char="•"/>
            </a:pPr>
            <a:r>
              <a:rPr lang="en-US" dirty="0">
                <a:latin typeface="+mn-lt"/>
                <a:cs typeface="Calibri" panose="020F0502020204030204" pitchFamily="34" charset="0"/>
              </a:rPr>
              <a:t>https://arxiv.org/pdf/1701.07875.pdf</a:t>
            </a:r>
          </a:p>
          <a:p>
            <a:endParaRPr lang="en-US" dirty="0">
              <a:latin typeface="+mn-lt"/>
              <a:cs typeface="Calibri" panose="020F0502020204030204" pitchFamily="34" charset="0"/>
            </a:endParaRPr>
          </a:p>
        </p:txBody>
      </p:sp>
      <p:grpSp>
        <p:nvGrpSpPr>
          <p:cNvPr id="14" name="Google Shape;483;p39">
            <a:extLst>
              <a:ext uri="{FF2B5EF4-FFF2-40B4-BE49-F238E27FC236}">
                <a16:creationId xmlns:a16="http://schemas.microsoft.com/office/drawing/2014/main" id="{6E171D43-5ADD-447D-8B04-40F827C0034E}"/>
              </a:ext>
            </a:extLst>
          </p:cNvPr>
          <p:cNvGrpSpPr/>
          <p:nvPr/>
        </p:nvGrpSpPr>
        <p:grpSpPr>
          <a:xfrm>
            <a:off x="1081221" y="299573"/>
            <a:ext cx="252816" cy="308297"/>
            <a:chOff x="596350" y="929175"/>
            <a:chExt cx="407950" cy="497475"/>
          </a:xfrm>
        </p:grpSpPr>
        <p:sp>
          <p:nvSpPr>
            <p:cNvPr id="15" name="Google Shape;484;p39">
              <a:extLst>
                <a:ext uri="{FF2B5EF4-FFF2-40B4-BE49-F238E27FC236}">
                  <a16:creationId xmlns:a16="http://schemas.microsoft.com/office/drawing/2014/main" id="{8145F717-4039-4CF6-9858-9ABDC175538D}"/>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5;p39">
              <a:extLst>
                <a:ext uri="{FF2B5EF4-FFF2-40B4-BE49-F238E27FC236}">
                  <a16:creationId xmlns:a16="http://schemas.microsoft.com/office/drawing/2014/main" id="{8784AB8D-FA26-4F9B-BBAE-A613F8A3CDCF}"/>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6;p39">
              <a:extLst>
                <a:ext uri="{FF2B5EF4-FFF2-40B4-BE49-F238E27FC236}">
                  <a16:creationId xmlns:a16="http://schemas.microsoft.com/office/drawing/2014/main" id="{F2F6DF5E-0865-49C9-82C7-903D87AEA925}"/>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7;p39">
              <a:extLst>
                <a:ext uri="{FF2B5EF4-FFF2-40B4-BE49-F238E27FC236}">
                  <a16:creationId xmlns:a16="http://schemas.microsoft.com/office/drawing/2014/main" id="{E8CED59C-45AF-4D6E-B38E-A4C73277CF61}"/>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8;p39">
              <a:extLst>
                <a:ext uri="{FF2B5EF4-FFF2-40B4-BE49-F238E27FC236}">
                  <a16:creationId xmlns:a16="http://schemas.microsoft.com/office/drawing/2014/main" id="{C8C91BF8-3DAB-4C3C-B325-761D9DA085E5}"/>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9;p39">
              <a:extLst>
                <a:ext uri="{FF2B5EF4-FFF2-40B4-BE49-F238E27FC236}">
                  <a16:creationId xmlns:a16="http://schemas.microsoft.com/office/drawing/2014/main" id="{C1DB003C-0E8A-4454-8108-66A6DEC73AE1}"/>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0;p39">
              <a:extLst>
                <a:ext uri="{FF2B5EF4-FFF2-40B4-BE49-F238E27FC236}">
                  <a16:creationId xmlns:a16="http://schemas.microsoft.com/office/drawing/2014/main" id="{CA0E3931-0706-4A3E-9F97-C62B5CC005F9}"/>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842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 Future work and potential</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18576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Project </a:t>
            </a:r>
            <a:r>
              <a:rPr lang="en-US" b="1">
                <a:highlight>
                  <a:srgbClr val="FFCD00"/>
                </a:highlight>
                <a:latin typeface="+mn-lt"/>
                <a:cs typeface="Calibri" panose="020F0502020204030204" pitchFamily="34" charset="0"/>
              </a:rPr>
              <a:t>features and limits</a:t>
            </a:r>
            <a:endParaRPr lang="en-US" b="1" dirty="0">
              <a:highlight>
                <a:srgbClr val="FFCD00"/>
              </a:highlight>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GANdinsky was developed and tested on </a:t>
            </a:r>
            <a:r>
              <a:rPr lang="en-US" dirty="0" err="1">
                <a:latin typeface="+mn-lt"/>
                <a:cs typeface="Calibri" panose="020F0502020204030204" pitchFamily="34" charset="0"/>
              </a:rPr>
              <a:t>Colab</a:t>
            </a:r>
            <a:r>
              <a:rPr lang="en-US" dirty="0">
                <a:latin typeface="+mn-lt"/>
                <a:cs typeface="Calibri" panose="020F0502020204030204" pitchFamily="34" charset="0"/>
              </a:rPr>
              <a:t> (free).</a:t>
            </a:r>
          </a:p>
          <a:p>
            <a:pPr marL="285750" indent="-285750">
              <a:buFont typeface="Arial" panose="020B0604020202020204" pitchFamily="34" charset="0"/>
              <a:buChar char="•"/>
            </a:pPr>
            <a:r>
              <a:rPr lang="en-US" dirty="0">
                <a:latin typeface="+mn-lt"/>
                <a:cs typeface="Calibri" panose="020F0502020204030204" pitchFamily="34" charset="0"/>
              </a:rPr>
              <a:t>Maximum epochs were run on </a:t>
            </a:r>
            <a:r>
              <a:rPr lang="en-US" dirty="0" err="1">
                <a:latin typeface="+mn-lt"/>
                <a:cs typeface="Calibri" panose="020F0502020204030204" pitchFamily="34" charset="0"/>
              </a:rPr>
              <a:t>Colab</a:t>
            </a:r>
            <a:r>
              <a:rPr lang="en-US" dirty="0">
                <a:latin typeface="+mn-lt"/>
                <a:cs typeface="Calibri" panose="020F0502020204030204" pitchFamily="34" charset="0"/>
              </a:rPr>
              <a:t> Pro account (97000 epochs in 24 hours).</a:t>
            </a:r>
          </a:p>
          <a:p>
            <a:pPr marL="285750" indent="-285750">
              <a:buFont typeface="Arial" panose="020B0604020202020204" pitchFamily="34" charset="0"/>
              <a:buChar char="•"/>
            </a:pPr>
            <a:r>
              <a:rPr lang="en-US" dirty="0">
                <a:latin typeface="+mn-lt"/>
                <a:cs typeface="Calibri" panose="020F0502020204030204" pitchFamily="34" charset="0"/>
              </a:rPr>
              <a:t>Relatively new (2014) WGAN model doesn’t work well with the chosen dataset.</a:t>
            </a:r>
          </a:p>
          <a:p>
            <a:pPr marL="285750" indent="-285750">
              <a:buFont typeface="Arial" panose="020B0604020202020204" pitchFamily="34" charset="0"/>
              <a:buChar char="•"/>
            </a:pPr>
            <a:r>
              <a:rPr lang="en-US" dirty="0">
                <a:latin typeface="+mn-lt"/>
                <a:cs typeface="Calibri" panose="020F0502020204030204" pitchFamily="34" charset="0"/>
              </a:rPr>
              <a:t>Saved models can be used to continue training.</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Possible refinements/Future work</a:t>
            </a:r>
          </a:p>
          <a:p>
            <a:pPr marL="285750" indent="-285750">
              <a:buFont typeface="Arial" panose="020B0604020202020204" pitchFamily="34" charset="0"/>
              <a:buChar char="•"/>
            </a:pPr>
            <a:r>
              <a:rPr lang="en-US" dirty="0">
                <a:latin typeface="+mn-lt"/>
                <a:cs typeface="Calibri" panose="020F0502020204030204" pitchFamily="34" charset="0"/>
              </a:rPr>
              <a:t>Implement WGAN or other better discriminator/generator models.</a:t>
            </a:r>
          </a:p>
          <a:p>
            <a:pPr marL="285750" indent="-285750">
              <a:buFont typeface="Arial" panose="020B0604020202020204" pitchFamily="34" charset="0"/>
              <a:buChar char="•"/>
            </a:pPr>
            <a:r>
              <a:rPr lang="en-US" dirty="0">
                <a:latin typeface="+mn-lt"/>
                <a:cs typeface="Calibri" panose="020F0502020204030204" pitchFamily="34" charset="0"/>
              </a:rPr>
              <a:t>Lease hardware (Amazon EC2) to run more epochs.</a:t>
            </a:r>
          </a:p>
          <a:p>
            <a:pPr marL="285750" indent="-285750">
              <a:buFont typeface="Arial" panose="020B0604020202020204" pitchFamily="34" charset="0"/>
              <a:buChar char="•"/>
            </a:pPr>
            <a:r>
              <a:rPr lang="en-US" dirty="0">
                <a:latin typeface="+mn-lt"/>
                <a:cs typeface="Calibri" panose="020F0502020204030204" pitchFamily="34" charset="0"/>
              </a:rPr>
              <a:t>Use larger datasets (9000+ images).</a:t>
            </a:r>
          </a:p>
          <a:p>
            <a:pPr marL="285750" indent="-285750">
              <a:buFont typeface="Arial" panose="020B0604020202020204" pitchFamily="34" charset="0"/>
              <a:buChar char="•"/>
            </a:pPr>
            <a:r>
              <a:rPr lang="en-US" dirty="0">
                <a:latin typeface="+mn-lt"/>
                <a:cs typeface="Calibri" panose="020F0502020204030204" pitchFamily="34" charset="0"/>
              </a:rPr>
              <a:t>Larger inputs and output resolutions (256 x 256).</a:t>
            </a:r>
          </a:p>
          <a:p>
            <a:endParaRPr lang="en-US" dirty="0">
              <a:latin typeface="+mn-lt"/>
              <a:cs typeface="Calibri" panose="020F0502020204030204" pitchFamily="34" charset="0"/>
            </a:endParaRPr>
          </a:p>
          <a:p>
            <a:r>
              <a:rPr lang="en-US" b="1" dirty="0">
                <a:solidFill>
                  <a:schemeClr val="tx1"/>
                </a:solidFill>
                <a:highlight>
                  <a:srgbClr val="FFCD00"/>
                </a:highlight>
                <a:latin typeface="+mn-lt"/>
                <a:cs typeface="Calibri" panose="020F0502020204030204" pitchFamily="34" charset="0"/>
              </a:rPr>
              <a:t>Potential</a:t>
            </a:r>
          </a:p>
          <a:p>
            <a:pPr marL="285750" indent="-285750">
              <a:buFont typeface="Arial" panose="020B0604020202020204" pitchFamily="34" charset="0"/>
              <a:buChar char="•"/>
            </a:pPr>
            <a:r>
              <a:rPr lang="en-US"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AI art sold for $432,500</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A trend is emerging with AI generated content being sold as art</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GANs and their creative applications have expanded the applications of AI from problem solving to creativity and artistic areas.</a:t>
            </a:r>
          </a:p>
          <a:p>
            <a:pPr marL="285750" indent="-285750">
              <a:buFont typeface="Arial" panose="020B0604020202020204" pitchFamily="34" charset="0"/>
              <a:buChar char="•"/>
            </a:pPr>
            <a:r>
              <a:rPr lang="en-US" dirty="0">
                <a:latin typeface="+mn-lt"/>
                <a:cs typeface="Calibri" panose="020F0502020204030204" pitchFamily="34" charset="0"/>
              </a:rPr>
              <a:t>The potential for such models is still being discovered: games, security, entertainment.</a:t>
            </a:r>
          </a:p>
          <a:p>
            <a:endParaRPr lang="en-US" dirty="0">
              <a:latin typeface="+mn-lt"/>
              <a:cs typeface="Calibri" panose="020F0502020204030204" pitchFamily="34" charset="0"/>
            </a:endParaRPr>
          </a:p>
        </p:txBody>
      </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6266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Comparing GANdinsky to AI generated and human art</a:t>
                </a:r>
              </a:p>
            </p:txBody>
          </p:sp>
        </p:grpSp>
      </p:gr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4">
            <a:extLst>
              <a:ext uri="{FF2B5EF4-FFF2-40B4-BE49-F238E27FC236}">
                <a16:creationId xmlns:a16="http://schemas.microsoft.com/office/drawing/2014/main" id="{7A4E4984-AA91-4A7D-8934-FDC0F8A9EFF8}"/>
              </a:ext>
            </a:extLst>
          </p:cNvPr>
          <p:cNvSpPr/>
          <p:nvPr/>
        </p:nvSpPr>
        <p:spPr>
          <a:xfrm>
            <a:off x="0" y="1406757"/>
            <a:ext cx="9143999" cy="271383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59BD99F3-7769-46B1-A5D6-39685864A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24" y="1576455"/>
            <a:ext cx="1771759" cy="1777665"/>
          </a:xfrm>
          <a:prstGeom prst="rect">
            <a:avLst/>
          </a:prstGeom>
        </p:spPr>
      </p:pic>
      <p:pic>
        <p:nvPicPr>
          <p:cNvPr id="17" name="Picture 16">
            <a:extLst>
              <a:ext uri="{FF2B5EF4-FFF2-40B4-BE49-F238E27FC236}">
                <a16:creationId xmlns:a16="http://schemas.microsoft.com/office/drawing/2014/main" id="{915C85A0-62F1-497A-8231-594CECA85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660" y="1561422"/>
            <a:ext cx="2370219" cy="1777665"/>
          </a:xfrm>
          <a:prstGeom prst="rect">
            <a:avLst/>
          </a:prstGeom>
        </p:spPr>
      </p:pic>
      <p:pic>
        <p:nvPicPr>
          <p:cNvPr id="18" name="Picture 17">
            <a:extLst>
              <a:ext uri="{FF2B5EF4-FFF2-40B4-BE49-F238E27FC236}">
                <a16:creationId xmlns:a16="http://schemas.microsoft.com/office/drawing/2014/main" id="{D29A8210-03A1-4A7B-AE4D-F71ABB39F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939" y="1561422"/>
            <a:ext cx="1777665" cy="1777665"/>
          </a:xfrm>
          <a:prstGeom prst="rect">
            <a:avLst/>
          </a:prstGeom>
        </p:spPr>
      </p:pic>
      <p:pic>
        <p:nvPicPr>
          <p:cNvPr id="19" name="Picture 18">
            <a:extLst>
              <a:ext uri="{FF2B5EF4-FFF2-40B4-BE49-F238E27FC236}">
                <a16:creationId xmlns:a16="http://schemas.microsoft.com/office/drawing/2014/main" id="{4DF99C17-3D18-4724-BB12-58E4BF742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0842" y="1576455"/>
            <a:ext cx="1771759" cy="1771759"/>
          </a:xfrm>
          <a:prstGeom prst="rect">
            <a:avLst/>
          </a:prstGeom>
        </p:spPr>
      </p:pic>
      <p:sp>
        <p:nvSpPr>
          <p:cNvPr id="20" name="Rectangle 19">
            <a:extLst>
              <a:ext uri="{FF2B5EF4-FFF2-40B4-BE49-F238E27FC236}">
                <a16:creationId xmlns:a16="http://schemas.microsoft.com/office/drawing/2014/main" id="{C832B345-9BD4-4421-8770-C1F089032689}"/>
              </a:ext>
            </a:extLst>
          </p:cNvPr>
          <p:cNvSpPr/>
          <p:nvPr/>
        </p:nvSpPr>
        <p:spPr>
          <a:xfrm>
            <a:off x="222727" y="3349659"/>
            <a:ext cx="1862351" cy="769441"/>
          </a:xfrm>
          <a:prstGeom prst="rect">
            <a:avLst/>
          </a:prstGeom>
        </p:spPr>
        <p:txBody>
          <a:bodyPr wrap="square">
            <a:spAutoFit/>
          </a:bodyPr>
          <a:lstStyle/>
          <a:p>
            <a:pPr algn="ctr"/>
            <a:r>
              <a:rPr lang="fr-FR" sz="1100" dirty="0">
                <a:solidFill>
                  <a:schemeClr val="tx1"/>
                </a:solidFill>
                <a:latin typeface="+mn-lt"/>
                <a:cs typeface="Calibri" panose="020F0502020204030204" pitchFamily="34" charset="0"/>
              </a:rPr>
              <a:t>Edmond de </a:t>
            </a:r>
            <a:r>
              <a:rPr lang="fr-FR" sz="1100" dirty="0" err="1">
                <a:solidFill>
                  <a:schemeClr val="tx1"/>
                </a:solidFill>
                <a:latin typeface="+mn-lt"/>
                <a:cs typeface="Calibri" panose="020F0502020204030204" pitchFamily="34" charset="0"/>
              </a:rPr>
              <a:t>Belamy</a:t>
            </a:r>
            <a:r>
              <a:rPr lang="fr-FR" sz="1100" dirty="0">
                <a:solidFill>
                  <a:schemeClr val="tx1"/>
                </a:solidFill>
                <a:latin typeface="+mn-lt"/>
                <a:cs typeface="Calibri" panose="020F0502020204030204" pitchFamily="34" charset="0"/>
              </a:rPr>
              <a:t> </a:t>
            </a:r>
          </a:p>
          <a:p>
            <a:pPr algn="ctr"/>
            <a:r>
              <a:rPr lang="en-US" sz="1100" dirty="0">
                <a:solidFill>
                  <a:schemeClr val="tx1"/>
                </a:solidFill>
                <a:latin typeface="+mn-lt"/>
                <a:cs typeface="Calibri" panose="020F0502020204030204" pitchFamily="34" charset="0"/>
              </a:rPr>
              <a:t>by French art collective Obvious (AI generated)</a:t>
            </a:r>
          </a:p>
          <a:p>
            <a:pPr algn="ctr"/>
            <a:r>
              <a:rPr lang="en-US" sz="1100" dirty="0">
                <a:solidFill>
                  <a:schemeClr val="tx1"/>
                </a:solidFill>
                <a:latin typeface="+mn-lt"/>
                <a:cs typeface="Calibri" panose="020F0502020204030204" pitchFamily="34" charset="0"/>
              </a:rPr>
              <a:t>$432,500</a:t>
            </a:r>
          </a:p>
        </p:txBody>
      </p:sp>
      <p:sp>
        <p:nvSpPr>
          <p:cNvPr id="21" name="Rectangle 20">
            <a:extLst>
              <a:ext uri="{FF2B5EF4-FFF2-40B4-BE49-F238E27FC236}">
                <a16:creationId xmlns:a16="http://schemas.microsoft.com/office/drawing/2014/main" id="{FB01528E-8684-485D-A90A-6D5E27491B2F}"/>
              </a:ext>
            </a:extLst>
          </p:cNvPr>
          <p:cNvSpPr/>
          <p:nvPr/>
        </p:nvSpPr>
        <p:spPr>
          <a:xfrm>
            <a:off x="2220257" y="3467369"/>
            <a:ext cx="2032928" cy="415498"/>
          </a:xfrm>
          <a:prstGeom prst="rect">
            <a:avLst/>
          </a:prstGeom>
        </p:spPr>
        <p:txBody>
          <a:bodyPr wrap="none">
            <a:spAutoFit/>
          </a:bodyPr>
          <a:lstStyle/>
          <a:p>
            <a:pPr algn="ctr"/>
            <a:r>
              <a:rPr lang="fr-FR" sz="1050" dirty="0">
                <a:solidFill>
                  <a:schemeClr val="tx1"/>
                </a:solidFill>
                <a:latin typeface="+mn-lt"/>
                <a:cs typeface="Calibri" panose="020F0502020204030204" pitchFamily="34" charset="0"/>
              </a:rPr>
              <a:t>portrait_epoch_46000[0,1]</a:t>
            </a:r>
          </a:p>
          <a:p>
            <a:pPr algn="ctr"/>
            <a:r>
              <a:rPr lang="en-US" sz="1050" dirty="0">
                <a:solidFill>
                  <a:schemeClr val="tx1"/>
                </a:solidFill>
                <a:latin typeface="+mn-lt"/>
                <a:cs typeface="Calibri" panose="020F0502020204030204" pitchFamily="34" charset="0"/>
              </a:rPr>
              <a:t>by GANdinsky</a:t>
            </a:r>
          </a:p>
        </p:txBody>
      </p:sp>
      <p:sp>
        <p:nvSpPr>
          <p:cNvPr id="27" name="Rectangle 26">
            <a:extLst>
              <a:ext uri="{FF2B5EF4-FFF2-40B4-BE49-F238E27FC236}">
                <a16:creationId xmlns:a16="http://schemas.microsoft.com/office/drawing/2014/main" id="{5171F21F-4B93-4742-87E8-F8D446B2E0F6}"/>
              </a:ext>
            </a:extLst>
          </p:cNvPr>
          <p:cNvSpPr/>
          <p:nvPr/>
        </p:nvSpPr>
        <p:spPr>
          <a:xfrm>
            <a:off x="4820892" y="3339087"/>
            <a:ext cx="1587294" cy="600164"/>
          </a:xfrm>
          <a:prstGeom prst="rect">
            <a:avLst/>
          </a:prstGeom>
        </p:spPr>
        <p:txBody>
          <a:bodyPr wrap="none">
            <a:spAutoFit/>
          </a:bodyPr>
          <a:lstStyle/>
          <a:p>
            <a:pPr algn="ctr"/>
            <a:r>
              <a:rPr lang="fr-FR" sz="1100" dirty="0" err="1">
                <a:solidFill>
                  <a:schemeClr val="tx1"/>
                </a:solidFill>
                <a:latin typeface="+mn-lt"/>
                <a:cs typeface="Calibri" panose="020F0502020204030204" pitchFamily="34" charset="0"/>
              </a:rPr>
              <a:t>Onement</a:t>
            </a:r>
            <a:r>
              <a:rPr lang="fr-FR" sz="1100" dirty="0">
                <a:solidFill>
                  <a:schemeClr val="tx1"/>
                </a:solidFill>
                <a:latin typeface="+mn-lt"/>
                <a:cs typeface="Calibri" panose="020F0502020204030204" pitchFamily="34" charset="0"/>
              </a:rPr>
              <a:t> VI</a:t>
            </a:r>
          </a:p>
          <a:p>
            <a:pPr algn="ctr"/>
            <a:r>
              <a:rPr lang="en-US" sz="1100" dirty="0">
                <a:solidFill>
                  <a:schemeClr val="tx1"/>
                </a:solidFill>
                <a:latin typeface="+mn-lt"/>
                <a:cs typeface="Calibri" panose="020F0502020204030204" pitchFamily="34" charset="0"/>
              </a:rPr>
              <a:t>by Barnett Newman</a:t>
            </a:r>
          </a:p>
          <a:p>
            <a:pPr algn="ctr"/>
            <a:r>
              <a:rPr lang="en-US" sz="1100" dirty="0">
                <a:solidFill>
                  <a:schemeClr val="tx1"/>
                </a:solidFill>
                <a:latin typeface="+mn-lt"/>
                <a:cs typeface="Calibri" panose="020F0502020204030204" pitchFamily="34" charset="0"/>
              </a:rPr>
              <a:t>$43.84 million</a:t>
            </a:r>
          </a:p>
        </p:txBody>
      </p:sp>
      <p:sp>
        <p:nvSpPr>
          <p:cNvPr id="28" name="Rectangle 27">
            <a:extLst>
              <a:ext uri="{FF2B5EF4-FFF2-40B4-BE49-F238E27FC236}">
                <a16:creationId xmlns:a16="http://schemas.microsoft.com/office/drawing/2014/main" id="{ADC1B876-96D0-4418-A62D-06EF15BA8E4C}"/>
              </a:ext>
            </a:extLst>
          </p:cNvPr>
          <p:cNvSpPr/>
          <p:nvPr/>
        </p:nvSpPr>
        <p:spPr>
          <a:xfrm>
            <a:off x="6933605" y="3461142"/>
            <a:ext cx="2140331" cy="430887"/>
          </a:xfrm>
          <a:prstGeom prst="rect">
            <a:avLst/>
          </a:prstGeom>
        </p:spPr>
        <p:txBody>
          <a:bodyPr wrap="none">
            <a:spAutoFit/>
          </a:bodyPr>
          <a:lstStyle/>
          <a:p>
            <a:pPr algn="ctr"/>
            <a:r>
              <a:rPr lang="fr-FR" sz="1100" dirty="0">
                <a:solidFill>
                  <a:schemeClr val="tx1"/>
                </a:solidFill>
                <a:latin typeface="+mn-lt"/>
                <a:cs typeface="Calibri" panose="020F0502020204030204" pitchFamily="34" charset="0"/>
              </a:rPr>
              <a:t>abstract_epoch_19000[2,6]</a:t>
            </a:r>
          </a:p>
          <a:p>
            <a:pPr algn="ctr"/>
            <a:r>
              <a:rPr lang="en-US" sz="1100" dirty="0">
                <a:solidFill>
                  <a:schemeClr val="tx1"/>
                </a:solidFill>
                <a:latin typeface="+mn-lt"/>
                <a:cs typeface="Calibri" panose="020F0502020204030204" pitchFamily="34" charset="0"/>
              </a:rPr>
              <a:t>by GANdinsky</a:t>
            </a:r>
          </a:p>
        </p:txBody>
      </p:sp>
    </p:spTree>
    <p:extLst>
      <p:ext uri="{BB962C8B-B14F-4D97-AF65-F5344CB8AC3E}">
        <p14:creationId xmlns:p14="http://schemas.microsoft.com/office/powerpoint/2010/main" val="269397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Google Shape;136;p18">
            <a:extLst>
              <a:ext uri="{FF2B5EF4-FFF2-40B4-BE49-F238E27FC236}">
                <a16:creationId xmlns:a16="http://schemas.microsoft.com/office/drawing/2014/main" id="{47A5F7D6-FFF7-4536-8363-DA2576CAFB20}"/>
              </a:ext>
            </a:extLst>
          </p:cNvPr>
          <p:cNvSpPr txBox="1">
            <a:spLocks/>
          </p:cNvSpPr>
          <p:nvPr/>
        </p:nvSpPr>
        <p:spPr>
          <a:xfrm>
            <a:off x="1951500" y="1991850"/>
            <a:ext cx="5241000" cy="1159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dirty="0">
                <a:highlight>
                  <a:srgbClr val="FFCD00"/>
                </a:highlight>
                <a:latin typeface="+mn-l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4" name="Oval 63">
            <a:extLst>
              <a:ext uri="{FF2B5EF4-FFF2-40B4-BE49-F238E27FC236}">
                <a16:creationId xmlns:a16="http://schemas.microsoft.com/office/drawing/2014/main" id="{87DCEDAD-4F3A-4036-ACE9-D0DF0B1E4B25}"/>
              </a:ext>
            </a:extLst>
          </p:cNvPr>
          <p:cNvSpPr/>
          <p:nvPr/>
        </p:nvSpPr>
        <p:spPr>
          <a:xfrm>
            <a:off x="802065" y="889795"/>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grpSp>
        <p:nvGrpSpPr>
          <p:cNvPr id="15" name="Google Shape;735;p39">
            <a:extLst>
              <a:ext uri="{FF2B5EF4-FFF2-40B4-BE49-F238E27FC236}">
                <a16:creationId xmlns:a16="http://schemas.microsoft.com/office/drawing/2014/main" id="{8B0CB2D5-3D9A-446B-9082-FD9654115D69}"/>
              </a:ext>
            </a:extLst>
          </p:cNvPr>
          <p:cNvGrpSpPr/>
          <p:nvPr/>
        </p:nvGrpSpPr>
        <p:grpSpPr>
          <a:xfrm>
            <a:off x="885069" y="995422"/>
            <a:ext cx="272550" cy="243068"/>
            <a:chOff x="3927500" y="301425"/>
            <a:chExt cx="461550" cy="411625"/>
          </a:xfrm>
        </p:grpSpPr>
        <p:sp>
          <p:nvSpPr>
            <p:cNvPr id="16" name="Google Shape;736;p39">
              <a:extLst>
                <a:ext uri="{FF2B5EF4-FFF2-40B4-BE49-F238E27FC236}">
                  <a16:creationId xmlns:a16="http://schemas.microsoft.com/office/drawing/2014/main" id="{DE4DA242-32CE-4286-BC18-5EA5D8534202}"/>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7;p39">
              <a:extLst>
                <a:ext uri="{FF2B5EF4-FFF2-40B4-BE49-F238E27FC236}">
                  <a16:creationId xmlns:a16="http://schemas.microsoft.com/office/drawing/2014/main" id="{27885A94-C78E-40C2-B199-1546C14BE3FD}"/>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8;p39">
              <a:extLst>
                <a:ext uri="{FF2B5EF4-FFF2-40B4-BE49-F238E27FC236}">
                  <a16:creationId xmlns:a16="http://schemas.microsoft.com/office/drawing/2014/main" id="{DFDB0973-C8FF-497B-9A1F-240973044BF2}"/>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9;p39">
              <a:extLst>
                <a:ext uri="{FF2B5EF4-FFF2-40B4-BE49-F238E27FC236}">
                  <a16:creationId xmlns:a16="http://schemas.microsoft.com/office/drawing/2014/main" id="{E45CDAF2-79EE-4608-8957-D41C101095E4}"/>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0;p39">
              <a:extLst>
                <a:ext uri="{FF2B5EF4-FFF2-40B4-BE49-F238E27FC236}">
                  <a16:creationId xmlns:a16="http://schemas.microsoft.com/office/drawing/2014/main" id="{8A35A123-FC13-462C-97C0-2352369A0C7A}"/>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1;p39">
              <a:extLst>
                <a:ext uri="{FF2B5EF4-FFF2-40B4-BE49-F238E27FC236}">
                  <a16:creationId xmlns:a16="http://schemas.microsoft.com/office/drawing/2014/main" id="{68D5707E-A367-46E6-87F6-E525B3B8C332}"/>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2;p39">
              <a:extLst>
                <a:ext uri="{FF2B5EF4-FFF2-40B4-BE49-F238E27FC236}">
                  <a16:creationId xmlns:a16="http://schemas.microsoft.com/office/drawing/2014/main" id="{FDE2CD16-6FB2-436A-AC9C-5E1CCCF00207}"/>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3;p39">
              <a:extLst>
                <a:ext uri="{FF2B5EF4-FFF2-40B4-BE49-F238E27FC236}">
                  <a16:creationId xmlns:a16="http://schemas.microsoft.com/office/drawing/2014/main" id="{F7AAD0F2-B279-49CD-AE4B-27149B70C92B}"/>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39">
              <a:extLst>
                <a:ext uri="{FF2B5EF4-FFF2-40B4-BE49-F238E27FC236}">
                  <a16:creationId xmlns:a16="http://schemas.microsoft.com/office/drawing/2014/main" id="{39EB62FC-07D2-4963-A083-89789BE68E69}"/>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5;p39">
              <a:extLst>
                <a:ext uri="{FF2B5EF4-FFF2-40B4-BE49-F238E27FC236}">
                  <a16:creationId xmlns:a16="http://schemas.microsoft.com/office/drawing/2014/main" id="{73AC00A0-E7C9-4D7C-9B47-5B3D1AE92280}"/>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6;p39">
              <a:extLst>
                <a:ext uri="{FF2B5EF4-FFF2-40B4-BE49-F238E27FC236}">
                  <a16:creationId xmlns:a16="http://schemas.microsoft.com/office/drawing/2014/main" id="{47449036-874D-4788-BF6E-59CE911DA2E9}"/>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7;p39">
              <a:extLst>
                <a:ext uri="{FF2B5EF4-FFF2-40B4-BE49-F238E27FC236}">
                  <a16:creationId xmlns:a16="http://schemas.microsoft.com/office/drawing/2014/main" id="{EDA1DDFE-3D85-4636-B7E0-3BCD61A8F4AB}"/>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8;p39">
              <a:extLst>
                <a:ext uri="{FF2B5EF4-FFF2-40B4-BE49-F238E27FC236}">
                  <a16:creationId xmlns:a16="http://schemas.microsoft.com/office/drawing/2014/main" id="{E515DB63-B43B-4107-89BC-B33703EFDC7C}"/>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p39">
              <a:extLst>
                <a:ext uri="{FF2B5EF4-FFF2-40B4-BE49-F238E27FC236}">
                  <a16:creationId xmlns:a16="http://schemas.microsoft.com/office/drawing/2014/main" id="{810FEA2D-7AF5-425A-933F-4E3E8C900D26}"/>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0;p39">
              <a:extLst>
                <a:ext uri="{FF2B5EF4-FFF2-40B4-BE49-F238E27FC236}">
                  <a16:creationId xmlns:a16="http://schemas.microsoft.com/office/drawing/2014/main" id="{DDC4093A-2074-4E15-BB23-406A42C876CD}"/>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1;p39">
              <a:extLst>
                <a:ext uri="{FF2B5EF4-FFF2-40B4-BE49-F238E27FC236}">
                  <a16:creationId xmlns:a16="http://schemas.microsoft.com/office/drawing/2014/main" id="{4F71D789-C2C2-47F5-AB3A-0A1069C7F037}"/>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2;p39">
              <a:extLst>
                <a:ext uri="{FF2B5EF4-FFF2-40B4-BE49-F238E27FC236}">
                  <a16:creationId xmlns:a16="http://schemas.microsoft.com/office/drawing/2014/main" id="{63726AD1-4E6D-4D10-B778-09E6C3115D4D}"/>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3;p39">
              <a:extLst>
                <a:ext uri="{FF2B5EF4-FFF2-40B4-BE49-F238E27FC236}">
                  <a16:creationId xmlns:a16="http://schemas.microsoft.com/office/drawing/2014/main" id="{69559E7D-7BE4-4E76-9247-B7EEB84DA203}"/>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4;p39">
              <a:extLst>
                <a:ext uri="{FF2B5EF4-FFF2-40B4-BE49-F238E27FC236}">
                  <a16:creationId xmlns:a16="http://schemas.microsoft.com/office/drawing/2014/main" id="{AEBB8032-5F5A-4100-B49E-5754D1A1797D}"/>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5;p39">
              <a:extLst>
                <a:ext uri="{FF2B5EF4-FFF2-40B4-BE49-F238E27FC236}">
                  <a16:creationId xmlns:a16="http://schemas.microsoft.com/office/drawing/2014/main" id="{4C0ACF53-4D5F-4CE0-84F0-8973181553BD}"/>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6;p39">
              <a:extLst>
                <a:ext uri="{FF2B5EF4-FFF2-40B4-BE49-F238E27FC236}">
                  <a16:creationId xmlns:a16="http://schemas.microsoft.com/office/drawing/2014/main" id="{A352F901-AE03-42E2-8D1A-49FC12283146}"/>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7;p39">
              <a:extLst>
                <a:ext uri="{FF2B5EF4-FFF2-40B4-BE49-F238E27FC236}">
                  <a16:creationId xmlns:a16="http://schemas.microsoft.com/office/drawing/2014/main" id="{2AED9B43-C3C1-43BE-B181-C7D160B26206}"/>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8;p39">
              <a:extLst>
                <a:ext uri="{FF2B5EF4-FFF2-40B4-BE49-F238E27FC236}">
                  <a16:creationId xmlns:a16="http://schemas.microsoft.com/office/drawing/2014/main" id="{8DF6F26F-8FDA-46CD-ABE5-321BFFF7F7EC}"/>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9;p39">
              <a:extLst>
                <a:ext uri="{FF2B5EF4-FFF2-40B4-BE49-F238E27FC236}">
                  <a16:creationId xmlns:a16="http://schemas.microsoft.com/office/drawing/2014/main" id="{3C02A80A-0C0B-470F-951E-65659967762E}"/>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0;p39">
              <a:extLst>
                <a:ext uri="{FF2B5EF4-FFF2-40B4-BE49-F238E27FC236}">
                  <a16:creationId xmlns:a16="http://schemas.microsoft.com/office/drawing/2014/main" id="{C1D38B1F-28E3-43D2-9A06-32FCF7D00610}"/>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1;p39">
              <a:extLst>
                <a:ext uri="{FF2B5EF4-FFF2-40B4-BE49-F238E27FC236}">
                  <a16:creationId xmlns:a16="http://schemas.microsoft.com/office/drawing/2014/main" id="{00A17790-4243-431D-9B9A-649D1306105B}"/>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62;p39">
              <a:extLst>
                <a:ext uri="{FF2B5EF4-FFF2-40B4-BE49-F238E27FC236}">
                  <a16:creationId xmlns:a16="http://schemas.microsoft.com/office/drawing/2014/main" id="{C8C5817C-3E16-42C4-BDF7-65C8D88F610B}"/>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B830378F-71FF-4EBD-96A7-0A82CF8A44CA}"/>
              </a:ext>
            </a:extLst>
          </p:cNvPr>
          <p:cNvGrpSpPr/>
          <p:nvPr/>
        </p:nvGrpSpPr>
        <p:grpSpPr>
          <a:xfrm>
            <a:off x="1705340" y="1535802"/>
            <a:ext cx="4510265" cy="523220"/>
            <a:chOff x="1705340" y="1593677"/>
            <a:chExt cx="4510265" cy="523220"/>
          </a:xfrm>
        </p:grpSpPr>
        <p:sp>
          <p:nvSpPr>
            <p:cNvPr id="4" name="Oval 3">
              <a:extLst>
                <a:ext uri="{FF2B5EF4-FFF2-40B4-BE49-F238E27FC236}">
                  <a16:creationId xmlns:a16="http://schemas.microsoft.com/office/drawing/2014/main" id="{FF2734F8-C929-4B96-A57D-B4EDC37E779A}"/>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5" name="TextBox 4">
              <a:extLst>
                <a:ext uri="{FF2B5EF4-FFF2-40B4-BE49-F238E27FC236}">
                  <a16:creationId xmlns:a16="http://schemas.microsoft.com/office/drawing/2014/main" id="{8978BD06-7340-4336-A31D-A6C1D2F3C334}"/>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Introduction</a:t>
              </a:r>
            </a:p>
            <a:p>
              <a:r>
                <a:rPr lang="en-US" sz="1000" dirty="0">
                  <a:latin typeface="+mj-lt"/>
                </a:rPr>
                <a:t> Project scope and limitations</a:t>
              </a:r>
            </a:p>
          </p:txBody>
        </p:sp>
      </p:grpSp>
      <p:grpSp>
        <p:nvGrpSpPr>
          <p:cNvPr id="52" name="Group 51">
            <a:extLst>
              <a:ext uri="{FF2B5EF4-FFF2-40B4-BE49-F238E27FC236}">
                <a16:creationId xmlns:a16="http://schemas.microsoft.com/office/drawing/2014/main" id="{D62F31AB-3B7E-411A-A7B7-4D981036FB44}"/>
              </a:ext>
            </a:extLst>
          </p:cNvPr>
          <p:cNvGrpSpPr/>
          <p:nvPr/>
        </p:nvGrpSpPr>
        <p:grpSpPr>
          <a:xfrm>
            <a:off x="1705340" y="2194390"/>
            <a:ext cx="4510265" cy="523220"/>
            <a:chOff x="1705340" y="1593677"/>
            <a:chExt cx="4510265" cy="523220"/>
          </a:xfrm>
        </p:grpSpPr>
        <p:sp>
          <p:nvSpPr>
            <p:cNvPr id="53" name="Oval 52">
              <a:extLst>
                <a:ext uri="{FF2B5EF4-FFF2-40B4-BE49-F238E27FC236}">
                  <a16:creationId xmlns:a16="http://schemas.microsoft.com/office/drawing/2014/main" id="{C53B53D4-0B76-48A7-987B-748D4CDFD468}"/>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54" name="TextBox 53">
              <a:extLst>
                <a:ext uri="{FF2B5EF4-FFF2-40B4-BE49-F238E27FC236}">
                  <a16:creationId xmlns:a16="http://schemas.microsoft.com/office/drawing/2014/main" id="{8B777178-BFD1-4C8C-A6C9-1366CC7D7F7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Generative Adversarial Networks</a:t>
              </a:r>
            </a:p>
            <a:p>
              <a:r>
                <a:rPr lang="en-US" sz="1000" dirty="0">
                  <a:latin typeface="+mj-lt"/>
                </a:rPr>
                <a:t> Concept and overview</a:t>
              </a:r>
            </a:p>
          </p:txBody>
        </p:sp>
      </p:grpSp>
      <p:grpSp>
        <p:nvGrpSpPr>
          <p:cNvPr id="55" name="Group 54">
            <a:extLst>
              <a:ext uri="{FF2B5EF4-FFF2-40B4-BE49-F238E27FC236}">
                <a16:creationId xmlns:a16="http://schemas.microsoft.com/office/drawing/2014/main" id="{37681446-1867-4997-AFD5-00CAD6635A15}"/>
              </a:ext>
            </a:extLst>
          </p:cNvPr>
          <p:cNvGrpSpPr/>
          <p:nvPr/>
        </p:nvGrpSpPr>
        <p:grpSpPr>
          <a:xfrm>
            <a:off x="1705340" y="2852978"/>
            <a:ext cx="4510265" cy="523220"/>
            <a:chOff x="1705340" y="1593677"/>
            <a:chExt cx="4510265" cy="523220"/>
          </a:xfrm>
        </p:grpSpPr>
        <p:sp>
          <p:nvSpPr>
            <p:cNvPr id="56" name="Oval 55">
              <a:extLst>
                <a:ext uri="{FF2B5EF4-FFF2-40B4-BE49-F238E27FC236}">
                  <a16:creationId xmlns:a16="http://schemas.microsoft.com/office/drawing/2014/main" id="{0A72121B-E4E6-4233-9DA1-F30091CB2245}"/>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sp>
          <p:nvSpPr>
            <p:cNvPr id="57" name="TextBox 56">
              <a:extLst>
                <a:ext uri="{FF2B5EF4-FFF2-40B4-BE49-F238E27FC236}">
                  <a16:creationId xmlns:a16="http://schemas.microsoft.com/office/drawing/2014/main" id="{45DC8CA8-B82A-4083-89EA-F6AB620463F3}"/>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Project Architecture</a:t>
              </a:r>
            </a:p>
            <a:p>
              <a:r>
                <a:rPr lang="en-US" sz="1000" dirty="0">
                  <a:latin typeface="+mj-lt"/>
                </a:rPr>
                <a:t> Architecture, Libraries, and Tools used</a:t>
              </a:r>
            </a:p>
          </p:txBody>
        </p:sp>
      </p:grpSp>
      <p:grpSp>
        <p:nvGrpSpPr>
          <p:cNvPr id="58" name="Group 57">
            <a:extLst>
              <a:ext uri="{FF2B5EF4-FFF2-40B4-BE49-F238E27FC236}">
                <a16:creationId xmlns:a16="http://schemas.microsoft.com/office/drawing/2014/main" id="{67F7644A-8BCA-49BB-BCAF-DAF1A7C05360}"/>
              </a:ext>
            </a:extLst>
          </p:cNvPr>
          <p:cNvGrpSpPr/>
          <p:nvPr/>
        </p:nvGrpSpPr>
        <p:grpSpPr>
          <a:xfrm>
            <a:off x="1705340" y="3486003"/>
            <a:ext cx="4510265" cy="523220"/>
            <a:chOff x="1705340" y="1593677"/>
            <a:chExt cx="4510265" cy="523220"/>
          </a:xfrm>
        </p:grpSpPr>
        <p:sp>
          <p:nvSpPr>
            <p:cNvPr id="59" name="Oval 58">
              <a:extLst>
                <a:ext uri="{FF2B5EF4-FFF2-40B4-BE49-F238E27FC236}">
                  <a16:creationId xmlns:a16="http://schemas.microsoft.com/office/drawing/2014/main" id="{175E6BC1-FB9E-4978-8CA9-004E6B15FA72}"/>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4</a:t>
              </a:r>
            </a:p>
          </p:txBody>
        </p:sp>
        <p:sp>
          <p:nvSpPr>
            <p:cNvPr id="60" name="TextBox 59">
              <a:extLst>
                <a:ext uri="{FF2B5EF4-FFF2-40B4-BE49-F238E27FC236}">
                  <a16:creationId xmlns:a16="http://schemas.microsoft.com/office/drawing/2014/main" id="{54E71237-31DB-41F0-B703-74CA79E7273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Results</a:t>
              </a:r>
            </a:p>
            <a:p>
              <a:r>
                <a:rPr lang="en-US" sz="1000" dirty="0">
                  <a:latin typeface="+mj-lt"/>
                </a:rPr>
                <a:t> Generated Images and Future Work</a:t>
              </a:r>
            </a:p>
          </p:txBody>
        </p:sp>
      </p:grpSp>
      <p:grpSp>
        <p:nvGrpSpPr>
          <p:cNvPr id="61" name="Group 60">
            <a:extLst>
              <a:ext uri="{FF2B5EF4-FFF2-40B4-BE49-F238E27FC236}">
                <a16:creationId xmlns:a16="http://schemas.microsoft.com/office/drawing/2014/main" id="{33A05717-A8F2-4344-9C44-786383AB2957}"/>
              </a:ext>
            </a:extLst>
          </p:cNvPr>
          <p:cNvGrpSpPr/>
          <p:nvPr/>
        </p:nvGrpSpPr>
        <p:grpSpPr>
          <a:xfrm>
            <a:off x="1705340" y="4119028"/>
            <a:ext cx="4510265" cy="523220"/>
            <a:chOff x="1705340" y="1593677"/>
            <a:chExt cx="4510265" cy="523220"/>
          </a:xfrm>
        </p:grpSpPr>
        <p:sp>
          <p:nvSpPr>
            <p:cNvPr id="62" name="Oval 61">
              <a:extLst>
                <a:ext uri="{FF2B5EF4-FFF2-40B4-BE49-F238E27FC236}">
                  <a16:creationId xmlns:a16="http://schemas.microsoft.com/office/drawing/2014/main" id="{A00CE454-2E24-4A1F-921A-57D38D7357EB}"/>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5</a:t>
              </a:r>
            </a:p>
          </p:txBody>
        </p:sp>
        <p:sp>
          <p:nvSpPr>
            <p:cNvPr id="63" name="TextBox 62">
              <a:extLst>
                <a:ext uri="{FF2B5EF4-FFF2-40B4-BE49-F238E27FC236}">
                  <a16:creationId xmlns:a16="http://schemas.microsoft.com/office/drawing/2014/main" id="{7FC56A01-5F46-4EDD-BA1E-30B5515912F0}"/>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References and Conclusion</a:t>
              </a:r>
            </a:p>
            <a:p>
              <a:r>
                <a:rPr lang="en-US" sz="1000" dirty="0">
                  <a:latin typeface="+mj-lt"/>
                </a:rPr>
                <a:t> Datasets, GitHub etc.</a:t>
              </a:r>
            </a:p>
          </p:txBody>
        </p:sp>
      </p:grpSp>
      <p:sp>
        <p:nvSpPr>
          <p:cNvPr id="67" name="Title 2">
            <a:extLst>
              <a:ext uri="{FF2B5EF4-FFF2-40B4-BE49-F238E27FC236}">
                <a16:creationId xmlns:a16="http://schemas.microsoft.com/office/drawing/2014/main" id="{35DDE602-ED25-4D01-AEFA-459719650B09}"/>
              </a:ext>
            </a:extLst>
          </p:cNvPr>
          <p:cNvSpPr>
            <a:spLocks noGrp="1"/>
          </p:cNvSpPr>
          <p:nvPr>
            <p:ph type="title"/>
          </p:nvPr>
        </p:nvSpPr>
        <p:spPr>
          <a:xfrm>
            <a:off x="1601168" y="806921"/>
            <a:ext cx="4047277" cy="558891"/>
          </a:xfrm>
        </p:spPr>
        <p:txBody>
          <a:bodyPr/>
          <a:lstStyle/>
          <a:p>
            <a:r>
              <a:rPr lang="en-US" sz="4400" dirty="0">
                <a:latin typeface="+mj-lt"/>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1038945"/>
            <a:ext cx="9144000" cy="3970318"/>
          </a:xfrm>
          <a:prstGeom prst="rect">
            <a:avLst/>
          </a:prstGeom>
          <a:noFill/>
        </p:spPr>
        <p:txBody>
          <a:bodyPr wrap="square" rtlCol="0">
            <a:spAutoFit/>
          </a:bodyPr>
          <a:lstStyle/>
          <a:p>
            <a:r>
              <a:rPr lang="en-US" b="1" dirty="0">
                <a:highlight>
                  <a:srgbClr val="FFCD00"/>
                </a:highlight>
                <a:latin typeface="+mj-lt"/>
                <a:cs typeface="Calibri" panose="020F0502020204030204" pitchFamily="34" charset="0"/>
              </a:rPr>
              <a:t>Project scope</a:t>
            </a:r>
          </a:p>
          <a:p>
            <a:pPr marL="285750" indent="-285750">
              <a:buFont typeface="Arial" panose="020B0604020202020204" pitchFamily="34" charset="0"/>
              <a:buChar char="•"/>
            </a:pPr>
            <a:r>
              <a:rPr lang="en-US" dirty="0">
                <a:latin typeface="+mj-lt"/>
                <a:cs typeface="Calibri" panose="020F0502020204030204" pitchFamily="34" charset="0"/>
              </a:rPr>
              <a:t>Create a Generative Adversarial Network to create art from portrait and abstract datasets.</a:t>
            </a:r>
          </a:p>
          <a:p>
            <a:pPr marL="285750" indent="-285750">
              <a:buFont typeface="Arial" panose="020B0604020202020204" pitchFamily="34" charset="0"/>
              <a:buChar char="•"/>
            </a:pPr>
            <a:r>
              <a:rPr lang="en-US" dirty="0">
                <a:latin typeface="+mj-lt"/>
                <a:cs typeface="Calibri" panose="020F0502020204030204" pitchFamily="34" charset="0"/>
              </a:rPr>
              <a:t>Set up project to read data from Google Drive and save output to Google Drive.</a:t>
            </a:r>
          </a:p>
          <a:p>
            <a:pPr marL="285750" indent="-285750">
              <a:buFont typeface="Arial" panose="020B0604020202020204" pitchFamily="34" charset="0"/>
              <a:buChar char="•"/>
            </a:pPr>
            <a:r>
              <a:rPr lang="en-US" dirty="0">
                <a:latin typeface="+mj-lt"/>
                <a:cs typeface="Calibri" panose="020F0502020204030204" pitchFamily="34" charset="0"/>
              </a:rPr>
              <a:t>Compress raw dataset into readable and reusable files.</a:t>
            </a:r>
          </a:p>
          <a:p>
            <a:pPr marL="285750" indent="-285750">
              <a:buFont typeface="Arial" panose="020B0604020202020204" pitchFamily="34" charset="0"/>
              <a:buChar char="•"/>
            </a:pPr>
            <a:r>
              <a:rPr lang="en-US" dirty="0">
                <a:latin typeface="+mj-lt"/>
                <a:cs typeface="Calibri" panose="020F0502020204030204" pitchFamily="34" charset="0"/>
              </a:rPr>
              <a:t>Extended scope: explore additional types of GAN (WGAN)</a:t>
            </a:r>
          </a:p>
          <a:p>
            <a:pPr marL="285750"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Limitations</a:t>
            </a:r>
          </a:p>
          <a:p>
            <a:pPr marL="285750" lvl="2" indent="-285750">
              <a:buFont typeface="Arial" panose="020B0604020202020204" pitchFamily="34" charset="0"/>
              <a:buChar char="•"/>
            </a:pPr>
            <a:r>
              <a:rPr lang="en-US" dirty="0">
                <a:latin typeface="+mj-lt"/>
                <a:cs typeface="Calibri" panose="020F0502020204030204" pitchFamily="34" charset="0"/>
              </a:rPr>
              <a:t>Objective evaluation of model is difficult compared to classification/regression problems.</a:t>
            </a:r>
          </a:p>
          <a:p>
            <a:pPr marL="285750" lvl="2" indent="-285750">
              <a:buFont typeface="Arial" panose="020B0604020202020204" pitchFamily="34" charset="0"/>
              <a:buChar char="•"/>
            </a:pPr>
            <a:r>
              <a:rPr lang="en-US" dirty="0">
                <a:latin typeface="+mj-lt"/>
                <a:cs typeface="Calibri" panose="020F0502020204030204" pitchFamily="34" charset="0"/>
              </a:rPr>
              <a:t>Good results require large number of epochs and/or complex modeling.</a:t>
            </a:r>
          </a:p>
          <a:p>
            <a:pPr marL="285750" lvl="2" indent="-285750">
              <a:buFont typeface="Arial" panose="020B0604020202020204" pitchFamily="34" charset="0"/>
              <a:buChar char="•"/>
            </a:pPr>
            <a:r>
              <a:rPr lang="en-US" dirty="0">
                <a:latin typeface="+mj-lt"/>
                <a:cs typeface="Calibri" panose="020F0502020204030204" pitchFamily="34" charset="0"/>
              </a:rPr>
              <a:t>Long session running times and limitations on hardware availability (</a:t>
            </a:r>
            <a:r>
              <a:rPr lang="en-US" dirty="0" err="1">
                <a:latin typeface="+mj-lt"/>
                <a:cs typeface="Calibri" panose="020F0502020204030204" pitchFamily="34" charset="0"/>
              </a:rPr>
              <a:t>Colab</a:t>
            </a:r>
            <a:r>
              <a:rPr lang="en-US" dirty="0">
                <a:latin typeface="+mj-lt"/>
                <a:cs typeface="Calibri" panose="020F0502020204030204" pitchFamily="34" charset="0"/>
              </a:rPr>
              <a:t> Pro).</a:t>
            </a:r>
          </a:p>
          <a:p>
            <a:pPr marL="285750" lvl="2" indent="-285750">
              <a:buFont typeface="Arial" panose="020B0604020202020204" pitchFamily="34" charset="0"/>
              <a:buChar char="•"/>
            </a:pPr>
            <a:r>
              <a:rPr lang="en-US" dirty="0">
                <a:latin typeface="+mj-lt"/>
                <a:cs typeface="Calibri" panose="020F0502020204030204" pitchFamily="34" charset="0"/>
              </a:rPr>
              <a:t>Subjective nature and interpretation of “art” (more about this in the next slide)</a:t>
            </a:r>
          </a:p>
          <a:p>
            <a:pPr marL="285750" lvl="2"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Definition of art</a:t>
            </a:r>
          </a:p>
          <a:p>
            <a:pPr marL="285750" lvl="2" indent="-285750">
              <a:buFont typeface="Arial" panose="020B0604020202020204" pitchFamily="34" charset="0"/>
              <a:buChar char="•"/>
            </a:pPr>
            <a:r>
              <a:rPr lang="en-US" dirty="0">
                <a:latin typeface="+mj-lt"/>
                <a:cs typeface="Calibri" panose="020F0502020204030204" pitchFamily="34" charset="0"/>
              </a:rPr>
              <a:t>For the purpose of this project, any image generated that resembles the style of the dataset to a recognizable degree without introducing overfitted elements or blatant patterns is considered generated art.</a:t>
            </a:r>
          </a:p>
          <a:p>
            <a:pPr marL="1257300" lvl="2" indent="-342900">
              <a:buFont typeface="Arial" panose="020B0604020202020204" pitchFamily="34" charset="0"/>
              <a:buChar char="•"/>
            </a:pPr>
            <a:endParaRPr lang="en-US" dirty="0">
              <a:latin typeface="+mj-lt"/>
              <a:cs typeface="Calibri" panose="020F0502020204030204" pitchFamily="34" charset="0"/>
            </a:endParaRPr>
          </a:p>
          <a:p>
            <a:pPr marL="1257300" lvl="2" indent="-342900">
              <a:buFont typeface="Arial" panose="020B0604020202020204" pitchFamily="34" charset="0"/>
              <a:buChar char="•"/>
            </a:pPr>
            <a:endParaRPr lang="en-US" dirty="0">
              <a:latin typeface="+mj-lt"/>
              <a:cs typeface="Calibri" panose="020F0502020204030204" pitchFamily="34" charset="0"/>
            </a:endParaRP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Project scope and limitations</a:t>
                </a:r>
              </a:p>
            </p:txBody>
          </p:sp>
        </p:grpSp>
      </p:grpSp>
      <p:sp>
        <p:nvSpPr>
          <p:cNvPr id="77" name="Google Shape;530;p39">
            <a:extLst>
              <a:ext uri="{FF2B5EF4-FFF2-40B4-BE49-F238E27FC236}">
                <a16:creationId xmlns:a16="http://schemas.microsoft.com/office/drawing/2014/main" id="{B5E74573-C71D-4040-8CA9-202FE54BD85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04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Subjective nature of art</a:t>
                </a:r>
              </a:p>
            </p:txBody>
          </p:sp>
        </p:grpSp>
      </p:grpSp>
      <p:sp>
        <p:nvSpPr>
          <p:cNvPr id="19" name="Rectangle 18">
            <a:extLst>
              <a:ext uri="{FF2B5EF4-FFF2-40B4-BE49-F238E27FC236}">
                <a16:creationId xmlns:a16="http://schemas.microsoft.com/office/drawing/2014/main" id="{6448BE0B-420F-4F62-983B-4C76ACC8F8D5}"/>
              </a:ext>
            </a:extLst>
          </p:cNvPr>
          <p:cNvSpPr/>
          <p:nvPr/>
        </p:nvSpPr>
        <p:spPr>
          <a:xfrm>
            <a:off x="-3078" y="1127149"/>
            <a:ext cx="1839929" cy="3005010"/>
          </a:xfrm>
          <a:prstGeom prst="rect">
            <a:avLst/>
          </a:prstGeom>
          <a:solidFill>
            <a:srgbClr val="FFCD00"/>
          </a:solidFill>
          <a:ln>
            <a:solidFill>
              <a:srgbClr val="FF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r>
              <a:rPr lang="en-US" sz="1200" dirty="0">
                <a:solidFill>
                  <a:schemeClr val="tx1"/>
                </a:solidFill>
                <a:cs typeface="Calibri" panose="020F0502020204030204" pitchFamily="34" charset="0"/>
              </a:rPr>
              <a:t>The blood-red mirror</a:t>
            </a:r>
          </a:p>
          <a:p>
            <a:pPr algn="ctr"/>
            <a:r>
              <a:rPr lang="en-US" sz="1200" dirty="0">
                <a:solidFill>
                  <a:schemeClr val="tx1"/>
                </a:solidFill>
                <a:cs typeface="Calibri" panose="020F0502020204030204" pitchFamily="34" charset="0"/>
              </a:rPr>
              <a:t>by Gerhard Richter</a:t>
            </a:r>
          </a:p>
          <a:p>
            <a:pPr algn="ctr"/>
            <a:r>
              <a:rPr lang="en-US" sz="1200" dirty="0">
                <a:solidFill>
                  <a:schemeClr val="tx1"/>
                </a:solidFill>
                <a:cs typeface="Calibri" panose="020F0502020204030204" pitchFamily="34" charset="0"/>
              </a:rPr>
              <a:t>$1.1 million</a:t>
            </a:r>
          </a:p>
        </p:txBody>
      </p:sp>
      <p:pic>
        <p:nvPicPr>
          <p:cNvPr id="20" name="Picture 19">
            <a:extLst>
              <a:ext uri="{FF2B5EF4-FFF2-40B4-BE49-F238E27FC236}">
                <a16:creationId xmlns:a16="http://schemas.microsoft.com/office/drawing/2014/main" id="{526EFDFD-1A93-4919-ABA4-194250BFF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01" y="1204494"/>
            <a:ext cx="1448688" cy="2072342"/>
          </a:xfrm>
          <a:prstGeom prst="rect">
            <a:avLst/>
          </a:prstGeom>
          <a:noFill/>
          <a:ln>
            <a:solidFill>
              <a:srgbClr val="FFCD00"/>
            </a:solidFill>
          </a:ln>
        </p:spPr>
      </p:pic>
      <p:sp>
        <p:nvSpPr>
          <p:cNvPr id="17" name="Rectangle 16">
            <a:extLst>
              <a:ext uri="{FF2B5EF4-FFF2-40B4-BE49-F238E27FC236}">
                <a16:creationId xmlns:a16="http://schemas.microsoft.com/office/drawing/2014/main" id="{7D946FEA-C43A-4091-9443-2FC81E36F68E}"/>
              </a:ext>
            </a:extLst>
          </p:cNvPr>
          <p:cNvSpPr/>
          <p:nvPr/>
        </p:nvSpPr>
        <p:spPr>
          <a:xfrm>
            <a:off x="1815682" y="1115574"/>
            <a:ext cx="2621853"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Untitled</a:t>
            </a:r>
          </a:p>
          <a:p>
            <a:pPr algn="ctr"/>
            <a:r>
              <a:rPr lang="en-US" sz="1200" dirty="0">
                <a:solidFill>
                  <a:schemeClr val="tx1"/>
                </a:solidFill>
                <a:cs typeface="Calibri" panose="020F0502020204030204" pitchFamily="34" charset="0"/>
              </a:rPr>
              <a:t>by Cy Twombly</a:t>
            </a:r>
          </a:p>
          <a:p>
            <a:pPr algn="ctr"/>
            <a:r>
              <a:rPr lang="en-US" sz="1200" dirty="0">
                <a:solidFill>
                  <a:schemeClr val="tx1"/>
                </a:solidFill>
                <a:cs typeface="Calibri" panose="020F0502020204030204" pitchFamily="34" charset="0"/>
              </a:rPr>
              <a:t>$2.3 million</a:t>
            </a:r>
          </a:p>
        </p:txBody>
      </p:sp>
      <p:pic>
        <p:nvPicPr>
          <p:cNvPr id="18" name="Picture 17">
            <a:extLst>
              <a:ext uri="{FF2B5EF4-FFF2-40B4-BE49-F238E27FC236}">
                <a16:creationId xmlns:a16="http://schemas.microsoft.com/office/drawing/2014/main" id="{31F05DC9-5461-4376-90AE-0E5906489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631" y="1216070"/>
            <a:ext cx="2268862" cy="2072352"/>
          </a:xfrm>
          <a:prstGeom prst="rect">
            <a:avLst/>
          </a:prstGeom>
        </p:spPr>
      </p:pic>
      <p:sp>
        <p:nvSpPr>
          <p:cNvPr id="15" name="Rectangle 14">
            <a:extLst>
              <a:ext uri="{FF2B5EF4-FFF2-40B4-BE49-F238E27FC236}">
                <a16:creationId xmlns:a16="http://schemas.microsoft.com/office/drawing/2014/main" id="{57135A2E-3962-43C2-9D7F-323F4C889116}"/>
              </a:ext>
            </a:extLst>
          </p:cNvPr>
          <p:cNvSpPr/>
          <p:nvPr/>
        </p:nvSpPr>
        <p:spPr>
          <a:xfrm>
            <a:off x="4427007" y="1115574"/>
            <a:ext cx="2792491"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Onement VI</a:t>
            </a:r>
          </a:p>
          <a:p>
            <a:pPr algn="ctr"/>
            <a:r>
              <a:rPr lang="en-US" sz="1200" dirty="0">
                <a:solidFill>
                  <a:schemeClr val="tx1"/>
                </a:solidFill>
                <a:cs typeface="Calibri" panose="020F0502020204030204" pitchFamily="34" charset="0"/>
              </a:rPr>
              <a:t>by Barnett Newman</a:t>
            </a:r>
          </a:p>
          <a:p>
            <a:pPr algn="ctr"/>
            <a:r>
              <a:rPr lang="en-US" sz="1200" dirty="0">
                <a:solidFill>
                  <a:schemeClr val="tx1"/>
                </a:solidFill>
                <a:cs typeface="Calibri" panose="020F0502020204030204" pitchFamily="34" charset="0"/>
              </a:rPr>
              <a:t>$43.84 million</a:t>
            </a:r>
          </a:p>
        </p:txBody>
      </p:sp>
      <p:pic>
        <p:nvPicPr>
          <p:cNvPr id="16" name="Picture 15">
            <a:extLst>
              <a:ext uri="{FF2B5EF4-FFF2-40B4-BE49-F238E27FC236}">
                <a16:creationId xmlns:a16="http://schemas.microsoft.com/office/drawing/2014/main" id="{2BD1A640-4070-4B88-92F7-C7B832246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369" y="1216069"/>
            <a:ext cx="2468370" cy="2072351"/>
          </a:xfrm>
          <a:prstGeom prst="rect">
            <a:avLst/>
          </a:prstGeom>
        </p:spPr>
      </p:pic>
      <p:sp>
        <p:nvSpPr>
          <p:cNvPr id="13" name="Rectangle 12">
            <a:extLst>
              <a:ext uri="{FF2B5EF4-FFF2-40B4-BE49-F238E27FC236}">
                <a16:creationId xmlns:a16="http://schemas.microsoft.com/office/drawing/2014/main" id="{80AE69E5-092B-44D5-8C25-F52E904C8D89}"/>
              </a:ext>
            </a:extLst>
          </p:cNvPr>
          <p:cNvSpPr/>
          <p:nvPr/>
        </p:nvSpPr>
        <p:spPr>
          <a:xfrm>
            <a:off x="7203094" y="1115574"/>
            <a:ext cx="1940906"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latin typeface="+mj-lt"/>
              <a:cs typeface="Calibri" panose="020F0502020204030204" pitchFamily="34" charset="0"/>
            </a:endParaRPr>
          </a:p>
          <a:p>
            <a:pPr algn="ctr"/>
            <a:r>
              <a:rPr lang="en-US" sz="1200" dirty="0">
                <a:solidFill>
                  <a:schemeClr val="tx1"/>
                </a:solidFill>
                <a:latin typeface="+mj-lt"/>
                <a:cs typeface="Calibri" panose="020F0502020204030204" pitchFamily="34" charset="0"/>
              </a:rPr>
              <a:t>Orange, Red, Yellow</a:t>
            </a:r>
          </a:p>
          <a:p>
            <a:pPr algn="ctr"/>
            <a:r>
              <a:rPr lang="en-US" sz="1200" dirty="0">
                <a:solidFill>
                  <a:schemeClr val="tx1"/>
                </a:solidFill>
                <a:latin typeface="+mj-lt"/>
                <a:cs typeface="Calibri" panose="020F0502020204030204" pitchFamily="34" charset="0"/>
              </a:rPr>
              <a:t>by Mark Rothko</a:t>
            </a:r>
          </a:p>
          <a:p>
            <a:pPr algn="ctr"/>
            <a:r>
              <a:rPr lang="en-US" sz="1200" dirty="0">
                <a:solidFill>
                  <a:schemeClr val="tx1"/>
                </a:solidFill>
                <a:latin typeface="+mj-lt"/>
                <a:cs typeface="Calibri" panose="020F0502020204030204" pitchFamily="34" charset="0"/>
              </a:rPr>
              <a:t>$86 million</a:t>
            </a:r>
          </a:p>
        </p:txBody>
      </p:sp>
      <p:pic>
        <p:nvPicPr>
          <p:cNvPr id="14" name="Picture 13">
            <a:extLst>
              <a:ext uri="{FF2B5EF4-FFF2-40B4-BE49-F238E27FC236}">
                <a16:creationId xmlns:a16="http://schemas.microsoft.com/office/drawing/2014/main" id="{0F7B46C9-833B-469E-A799-2F00E6E7E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4268" y="1216069"/>
            <a:ext cx="1615830" cy="2072351"/>
          </a:xfrm>
          <a:prstGeom prst="rect">
            <a:avLst/>
          </a:prstGeom>
          <a:noFill/>
          <a:ln>
            <a:solidFill>
              <a:srgbClr val="FFCD00"/>
            </a:solidFill>
          </a:ln>
        </p:spPr>
      </p:pic>
      <p:sp>
        <p:nvSpPr>
          <p:cNvPr id="21" name="Rectangle 20">
            <a:extLst>
              <a:ext uri="{FF2B5EF4-FFF2-40B4-BE49-F238E27FC236}">
                <a16:creationId xmlns:a16="http://schemas.microsoft.com/office/drawing/2014/main" id="{4D31B1DA-A09C-4FC3-A869-7DCE9CBF0F0B}"/>
              </a:ext>
            </a:extLst>
          </p:cNvPr>
          <p:cNvSpPr/>
          <p:nvPr/>
        </p:nvSpPr>
        <p:spPr>
          <a:xfrm>
            <a:off x="3347234" y="4866501"/>
            <a:ext cx="2320955" cy="276999"/>
          </a:xfrm>
          <a:prstGeom prst="rect">
            <a:avLst/>
          </a:prstGeom>
        </p:spPr>
        <p:txBody>
          <a:bodyPr wrap="square">
            <a:spAutoFit/>
          </a:bodyPr>
          <a:lstStyle/>
          <a:p>
            <a:pPr algn="ctr"/>
            <a:r>
              <a:rPr lang="en-US" sz="1200" b="1" dirty="0">
                <a:solidFill>
                  <a:schemeClr val="tx1"/>
                </a:solidFill>
                <a:latin typeface="Calibri" panose="020F0502020204030204" pitchFamily="34" charset="0"/>
                <a:cs typeface="Calibri" panose="020F0502020204030204" pitchFamily="34" charset="0"/>
              </a:rPr>
              <a:t>Source: </a:t>
            </a:r>
            <a:r>
              <a:rPr lang="en-US" sz="1200" b="1" dirty="0">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iloboyou.com</a:t>
            </a:r>
            <a:endParaRPr lang="en-US" sz="1200" b="1" dirty="0">
              <a:solidFill>
                <a:schemeClr val="tx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602F333-D8CE-4621-B678-E6DFA27A0293}"/>
              </a:ext>
            </a:extLst>
          </p:cNvPr>
          <p:cNvSpPr txBox="1"/>
          <p:nvPr/>
        </p:nvSpPr>
        <p:spPr>
          <a:xfrm>
            <a:off x="-14653" y="4378054"/>
            <a:ext cx="9158653" cy="276999"/>
          </a:xfrm>
          <a:prstGeom prst="rect">
            <a:avLst/>
          </a:prstGeom>
          <a:noFill/>
        </p:spPr>
        <p:txBody>
          <a:bodyPr wrap="square" rtlCol="0">
            <a:spAutoFit/>
          </a:bodyPr>
          <a:lstStyle/>
          <a:p>
            <a:pPr algn="ctr"/>
            <a:r>
              <a:rPr lang="en-US" sz="1200" dirty="0">
                <a:solidFill>
                  <a:schemeClr val="tx1"/>
                </a:solidFill>
                <a:latin typeface="+mn-lt"/>
                <a:cs typeface="Calibri" panose="020F0502020204030204" pitchFamily="34" charset="0"/>
              </a:rPr>
              <a:t>Another reason for this might be the controversial status quo of the </a:t>
            </a:r>
            <a:r>
              <a:rPr lang="en-US" sz="1200" b="1" i="1" dirty="0">
                <a:solidFill>
                  <a:schemeClr val="tx1"/>
                </a:solidFill>
                <a:highlight>
                  <a:srgbClr val="FFCD00"/>
                </a:highlight>
                <a:latin typeface="+mn-lt"/>
                <a:cs typeface="Calibri" panose="020F0502020204030204" pitchFamily="34" charset="0"/>
              </a:rPr>
              <a:t>“art world”</a:t>
            </a:r>
            <a:r>
              <a:rPr lang="en-US" sz="1200" dirty="0">
                <a:solidFill>
                  <a:schemeClr val="tx1"/>
                </a:solidFill>
                <a:latin typeface="+mn-lt"/>
                <a:cs typeface="Calibri" panose="020F0502020204030204" pitchFamily="34" charset="0"/>
              </a:rPr>
              <a:t> as explained in this </a:t>
            </a:r>
            <a:r>
              <a:rPr lang="en-US" sz="1200" dirty="0">
                <a:solidFill>
                  <a:schemeClr val="tx1"/>
                </a:solidFill>
                <a:latin typeface="+mn-lt"/>
                <a:cs typeface="Calibri" panose="020F0502020204030204" pitchFamily="34" charset="0"/>
                <a:hlinkClick r:id="rId8">
                  <a:extLst>
                    <a:ext uri="{A12FA001-AC4F-418D-AE19-62706E023703}">
                      <ahyp:hlinkClr xmlns:ahyp="http://schemas.microsoft.com/office/drawing/2018/hyperlinkcolor" val="tx"/>
                    </a:ext>
                  </a:extLst>
                </a:hlinkClick>
              </a:rPr>
              <a:t>video</a:t>
            </a:r>
            <a:r>
              <a:rPr lang="en-US" sz="1200" dirty="0">
                <a:solidFill>
                  <a:schemeClr val="tx1"/>
                </a:solidFill>
                <a:latin typeface="+mn-lt"/>
                <a:cs typeface="Calibri" panose="020F0502020204030204" pitchFamily="34" charset="0"/>
              </a:rPr>
              <a:t>.</a:t>
            </a:r>
          </a:p>
        </p:txBody>
      </p:sp>
      <p:sp>
        <p:nvSpPr>
          <p:cNvPr id="33" name="Google Shape;530;p39">
            <a:extLst>
              <a:ext uri="{FF2B5EF4-FFF2-40B4-BE49-F238E27FC236}">
                <a16:creationId xmlns:a16="http://schemas.microsoft.com/office/drawing/2014/main" id="{4E4F5B20-9683-4B29-8436-7DCCE23C04C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463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989900"/>
            <a:ext cx="9144000" cy="3970318"/>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Definition</a:t>
            </a:r>
          </a:p>
          <a:p>
            <a:r>
              <a:rPr lang="en-US" dirty="0">
                <a:latin typeface="+mn-lt"/>
                <a:cs typeface="Calibri" panose="020F0502020204030204" pitchFamily="34" charset="0"/>
              </a:rPr>
              <a:t>Generative Adversarial Networks (GANs) are algorithmic architectures that use two neural networks, 	pitting against the other (thus the “adversarial”) in order to generate new, synthetic instances of data that can pass for real data.</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History</a:t>
            </a:r>
          </a:p>
          <a:p>
            <a:r>
              <a:rPr lang="en-US" dirty="0">
                <a:latin typeface="+mn-lt"/>
                <a:cs typeface="Calibri" panose="020F0502020204030204" pitchFamily="34" charset="0"/>
              </a:rPr>
              <a:t>GANs were introduced in a paper by Ian Goodfellow and other researchers at the University of Montreal, including </a:t>
            </a:r>
            <a:r>
              <a:rPr lang="en-US" dirty="0" err="1">
                <a:latin typeface="+mn-lt"/>
                <a:cs typeface="Calibri" panose="020F0502020204030204" pitchFamily="34" charset="0"/>
              </a:rPr>
              <a:t>Yoshua</a:t>
            </a:r>
            <a:r>
              <a:rPr lang="en-US" dirty="0">
                <a:latin typeface="+mn-lt"/>
                <a:cs typeface="Calibri" panose="020F0502020204030204" pitchFamily="34" charset="0"/>
              </a:rPr>
              <a:t> </a:t>
            </a:r>
            <a:r>
              <a:rPr lang="en-US" dirty="0" err="1">
                <a:latin typeface="+mn-lt"/>
                <a:cs typeface="Calibri" panose="020F0502020204030204" pitchFamily="34" charset="0"/>
              </a:rPr>
              <a:t>Bengio</a:t>
            </a:r>
            <a:r>
              <a:rPr lang="en-US" dirty="0">
                <a:latin typeface="+mn-lt"/>
                <a:cs typeface="Calibri" panose="020F0502020204030204" pitchFamily="34" charset="0"/>
              </a:rPr>
              <a:t>, in 2014.</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Applications</a:t>
            </a:r>
            <a:endParaRPr lang="en-US" dirty="0">
              <a:highlight>
                <a:srgbClr val="FFCD00"/>
              </a:highlight>
              <a:latin typeface="+mn-lt"/>
              <a:cs typeface="Calibri" panose="020F0502020204030204" pitchFamily="34" charset="0"/>
            </a:endParaRPr>
          </a:p>
          <a:p>
            <a:r>
              <a:rPr lang="en-US" dirty="0">
                <a:latin typeface="+mn-lt"/>
                <a:cs typeface="Calibri" panose="020F0502020204030204" pitchFamily="34" charset="0"/>
              </a:rPr>
              <a:t>Widely used in the generation of images, video, and voice.</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Some types of GANs</a:t>
            </a:r>
          </a:p>
          <a:p>
            <a:pPr marL="285750" indent="-285750">
              <a:buFont typeface="Arial" panose="020B0604020202020204" pitchFamily="34" charset="0"/>
              <a:buChar char="•"/>
            </a:pPr>
            <a:r>
              <a:rPr lang="en-US" dirty="0">
                <a:latin typeface="+mn-lt"/>
                <a:cs typeface="Calibri" panose="020F0502020204030204" pitchFamily="34" charset="0"/>
              </a:rPr>
              <a:t>Deep Convolutional GANs (DCGANs)</a:t>
            </a:r>
          </a:p>
          <a:p>
            <a:pPr marL="285750" indent="-285750">
              <a:buFont typeface="Arial" panose="020B0604020202020204" pitchFamily="34" charset="0"/>
              <a:buChar char="•"/>
            </a:pPr>
            <a:r>
              <a:rPr lang="en-US" dirty="0">
                <a:latin typeface="+mn-lt"/>
                <a:cs typeface="Calibri" panose="020F0502020204030204" pitchFamily="34" charset="0"/>
              </a:rPr>
              <a:t>Conditional GANs (</a:t>
            </a:r>
            <a:r>
              <a:rPr lang="en-US" dirty="0" err="1">
                <a:latin typeface="+mn-lt"/>
                <a:cs typeface="Calibri" panose="020F0502020204030204" pitchFamily="34" charset="0"/>
              </a:rPr>
              <a:t>cGANs</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err="1">
                <a:latin typeface="+mn-lt"/>
                <a:cs typeface="Calibri" panose="020F0502020204030204" pitchFamily="34" charset="0"/>
              </a:rPr>
              <a:t>StackGANs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err="1">
                <a:latin typeface="+mn-lt"/>
                <a:cs typeface="Calibri" panose="020F0502020204030204" pitchFamily="34" charset="0"/>
              </a:rPr>
              <a:t>InfoGANs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Wasserstein GANs (WGANs)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161566" cy="615553"/>
              <a:chOff x="1705340" y="1501077"/>
              <a:chExt cx="616156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569857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Concepts and overview</a:t>
                </a:r>
              </a:p>
            </p:txBody>
          </p:sp>
        </p:grpSp>
      </p:grpSp>
      <p:grpSp>
        <p:nvGrpSpPr>
          <p:cNvPr id="8" name="Google Shape;813;p39">
            <a:extLst>
              <a:ext uri="{FF2B5EF4-FFF2-40B4-BE49-F238E27FC236}">
                <a16:creationId xmlns:a16="http://schemas.microsoft.com/office/drawing/2014/main" id="{214D11D8-CAD9-43C8-997A-DB96BF086195}"/>
              </a:ext>
            </a:extLst>
          </p:cNvPr>
          <p:cNvGrpSpPr/>
          <p:nvPr/>
        </p:nvGrpSpPr>
        <p:grpSpPr>
          <a:xfrm>
            <a:off x="1109403" y="297992"/>
            <a:ext cx="196452" cy="311460"/>
            <a:chOff x="6718575" y="2318625"/>
            <a:chExt cx="256950" cy="407375"/>
          </a:xfrm>
        </p:grpSpPr>
        <p:sp>
          <p:nvSpPr>
            <p:cNvPr id="9" name="Google Shape;814;p39">
              <a:extLst>
                <a:ext uri="{FF2B5EF4-FFF2-40B4-BE49-F238E27FC236}">
                  <a16:creationId xmlns:a16="http://schemas.microsoft.com/office/drawing/2014/main" id="{5992C0C9-3075-4A12-BA71-5499CC27B38E}"/>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5;p39">
              <a:extLst>
                <a:ext uri="{FF2B5EF4-FFF2-40B4-BE49-F238E27FC236}">
                  <a16:creationId xmlns:a16="http://schemas.microsoft.com/office/drawing/2014/main" id="{F792BABA-8C33-4DB6-AF58-75037877EE39}"/>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6;p39">
              <a:extLst>
                <a:ext uri="{FF2B5EF4-FFF2-40B4-BE49-F238E27FC236}">
                  <a16:creationId xmlns:a16="http://schemas.microsoft.com/office/drawing/2014/main" id="{038AE492-1CEC-4EC7-8966-BF787A94C7A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7;p39">
              <a:extLst>
                <a:ext uri="{FF2B5EF4-FFF2-40B4-BE49-F238E27FC236}">
                  <a16:creationId xmlns:a16="http://schemas.microsoft.com/office/drawing/2014/main" id="{A06842B0-9AB4-4C6F-AD50-E23FB73AF748}"/>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8;p39">
              <a:extLst>
                <a:ext uri="{FF2B5EF4-FFF2-40B4-BE49-F238E27FC236}">
                  <a16:creationId xmlns:a16="http://schemas.microsoft.com/office/drawing/2014/main" id="{71987AE0-C943-4C85-BB0A-8C2994D9DCC2}"/>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9;p39">
              <a:extLst>
                <a:ext uri="{FF2B5EF4-FFF2-40B4-BE49-F238E27FC236}">
                  <a16:creationId xmlns:a16="http://schemas.microsoft.com/office/drawing/2014/main" id="{E8AADF87-B914-43BF-A536-777AEAEDD1A3}"/>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0;p39">
              <a:extLst>
                <a:ext uri="{FF2B5EF4-FFF2-40B4-BE49-F238E27FC236}">
                  <a16:creationId xmlns:a16="http://schemas.microsoft.com/office/drawing/2014/main" id="{5EDB02B0-8B8F-4A12-8BB7-87FA0DF9D8C0}"/>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1;p39">
              <a:extLst>
                <a:ext uri="{FF2B5EF4-FFF2-40B4-BE49-F238E27FC236}">
                  <a16:creationId xmlns:a16="http://schemas.microsoft.com/office/drawing/2014/main" id="{872F6C6D-1942-4102-95B9-B2F011576B6B}"/>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135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2839171"/>
            <a:ext cx="9144000" cy="1815882"/>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Discriminative Network</a:t>
            </a:r>
          </a:p>
          <a:p>
            <a:r>
              <a:rPr lang="en-US" dirty="0">
                <a:latin typeface="+mn-lt"/>
                <a:cs typeface="Calibri" panose="020F0502020204030204" pitchFamily="34" charset="0"/>
              </a:rPr>
              <a:t>Tries to classify input data. Given the features of an instance of data, predict a label or category to which it belongs. In this instance, differentiate between a real and fake painting.</a:t>
            </a:r>
          </a:p>
          <a:p>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Generative Network</a:t>
            </a:r>
          </a:p>
          <a:p>
            <a:r>
              <a:rPr lang="en-US" dirty="0">
                <a:latin typeface="+mn-lt"/>
                <a:cs typeface="Calibri" panose="020F0502020204030204" pitchFamily="34" charset="0"/>
              </a:rPr>
              <a:t>Attempt to predict features given a certain label or category to which that data belongs.</a:t>
            </a:r>
          </a:p>
          <a:p>
            <a:endParaRPr lang="en-US" dirty="0">
              <a:latin typeface="+mn-lt"/>
              <a:cs typeface="Calibri" panose="020F0502020204030204" pitchFamily="34" charset="0"/>
            </a:endParaRPr>
          </a:p>
          <a:p>
            <a:r>
              <a:rPr lang="en-US" dirty="0">
                <a:latin typeface="+mn-lt"/>
                <a:cs typeface="Calibri" panose="020F0502020204030204" pitchFamily="34" charset="0"/>
              </a:rPr>
              <a:t>These opposing objectives and competition between the two networks is the hallmark of 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767328" cy="615553"/>
              <a:chOff x="1705340" y="1501077"/>
              <a:chExt cx="6767328"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304341"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Generative vs Discriminative Networks</a:t>
                </a:r>
              </a:p>
            </p:txBody>
          </p:sp>
        </p:grpSp>
      </p:grpSp>
      <p:grpSp>
        <p:nvGrpSpPr>
          <p:cNvPr id="2" name="Group 1">
            <a:extLst>
              <a:ext uri="{FF2B5EF4-FFF2-40B4-BE49-F238E27FC236}">
                <a16:creationId xmlns:a16="http://schemas.microsoft.com/office/drawing/2014/main" id="{62E9BC9F-7CA3-4B61-B874-7475277138DE}"/>
              </a:ext>
            </a:extLst>
          </p:cNvPr>
          <p:cNvGrpSpPr/>
          <p:nvPr/>
        </p:nvGrpSpPr>
        <p:grpSpPr>
          <a:xfrm>
            <a:off x="2686474" y="835037"/>
            <a:ext cx="4231823" cy="2004128"/>
            <a:chOff x="2686474" y="835037"/>
            <a:chExt cx="4231823" cy="2004128"/>
          </a:xfrm>
        </p:grpSpPr>
        <p:pic>
          <p:nvPicPr>
            <p:cNvPr id="8" name="Picture 7">
              <a:extLst>
                <a:ext uri="{FF2B5EF4-FFF2-40B4-BE49-F238E27FC236}">
                  <a16:creationId xmlns:a16="http://schemas.microsoft.com/office/drawing/2014/main" id="{910A970D-6C3A-4D21-B5D7-713A5E814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474" y="835037"/>
              <a:ext cx="4231823" cy="2004128"/>
            </a:xfrm>
            <a:prstGeom prst="rect">
              <a:avLst/>
            </a:prstGeom>
            <a:ln>
              <a:solidFill>
                <a:srgbClr val="FFCD00"/>
              </a:solidFill>
            </a:ln>
          </p:spPr>
        </p:pic>
        <p:sp>
          <p:nvSpPr>
            <p:cNvPr id="9" name="TextBox 8">
              <a:extLst>
                <a:ext uri="{FF2B5EF4-FFF2-40B4-BE49-F238E27FC236}">
                  <a16:creationId xmlns:a16="http://schemas.microsoft.com/office/drawing/2014/main" id="{88D275F1-5E00-4D61-BFA2-F0CFAC900E4D}"/>
                </a:ext>
              </a:extLst>
            </p:cNvPr>
            <p:cNvSpPr txBox="1"/>
            <p:nvPr/>
          </p:nvSpPr>
          <p:spPr>
            <a:xfrm>
              <a:off x="5649151" y="2562166"/>
              <a:ext cx="1269146" cy="276999"/>
            </a:xfrm>
            <a:prstGeom prst="rect">
              <a:avLst/>
            </a:prstGeom>
            <a:noFill/>
            <a:ln>
              <a:noFill/>
            </a:ln>
          </p:spPr>
          <p:txBody>
            <a:bodyPr wrap="square" rtlCol="0">
              <a:spAutoFit/>
            </a:bodyPr>
            <a:lstStyle/>
            <a:p>
              <a:r>
                <a:rPr lang="en-US" sz="1200" dirty="0">
                  <a:solidFill>
                    <a:srgbClr val="FFCD00"/>
                  </a:solidFill>
                  <a:latin typeface="+mn-lt"/>
                </a:rPr>
                <a:t>Source: </a:t>
              </a:r>
              <a:r>
                <a:rPr lang="en-US" sz="1200" dirty="0">
                  <a:solidFill>
                    <a:srgbClr val="FFCD00"/>
                  </a:solidFill>
                  <a:latin typeface="+mn-lt"/>
                  <a:hlinkClick r:id="rId4">
                    <a:extLst>
                      <a:ext uri="{A12FA001-AC4F-418D-AE19-62706E023703}">
                        <ahyp:hlinkClr xmlns:ahyp="http://schemas.microsoft.com/office/drawing/2018/hyperlinkcolor" val="tx"/>
                      </a:ext>
                    </a:extLst>
                  </a:hlinkClick>
                </a:rPr>
                <a:t>mc.ai</a:t>
              </a:r>
              <a:endParaRPr lang="en-US" sz="1200" dirty="0">
                <a:solidFill>
                  <a:srgbClr val="FFCD00"/>
                </a:solidFill>
                <a:latin typeface="+mn-lt"/>
              </a:endParaRPr>
            </a:p>
          </p:txBody>
        </p:sp>
      </p:grpSp>
      <p:grpSp>
        <p:nvGrpSpPr>
          <p:cNvPr id="11" name="Google Shape;813;p39">
            <a:extLst>
              <a:ext uri="{FF2B5EF4-FFF2-40B4-BE49-F238E27FC236}">
                <a16:creationId xmlns:a16="http://schemas.microsoft.com/office/drawing/2014/main" id="{8894E1C6-FD09-4C2F-8097-DF5736DCEECB}"/>
              </a:ext>
            </a:extLst>
          </p:cNvPr>
          <p:cNvGrpSpPr/>
          <p:nvPr/>
        </p:nvGrpSpPr>
        <p:grpSpPr>
          <a:xfrm>
            <a:off x="1109403" y="297992"/>
            <a:ext cx="196452" cy="311460"/>
            <a:chOff x="6718575" y="2318625"/>
            <a:chExt cx="256950" cy="407375"/>
          </a:xfrm>
        </p:grpSpPr>
        <p:sp>
          <p:nvSpPr>
            <p:cNvPr id="12" name="Google Shape;814;p39">
              <a:extLst>
                <a:ext uri="{FF2B5EF4-FFF2-40B4-BE49-F238E27FC236}">
                  <a16:creationId xmlns:a16="http://schemas.microsoft.com/office/drawing/2014/main" id="{6A7E76EC-2031-4CF5-80FB-92927139695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5;p39">
              <a:extLst>
                <a:ext uri="{FF2B5EF4-FFF2-40B4-BE49-F238E27FC236}">
                  <a16:creationId xmlns:a16="http://schemas.microsoft.com/office/drawing/2014/main" id="{FEDF3B14-05B4-4983-A41A-D1DCD805D4D5}"/>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6;p39">
              <a:extLst>
                <a:ext uri="{FF2B5EF4-FFF2-40B4-BE49-F238E27FC236}">
                  <a16:creationId xmlns:a16="http://schemas.microsoft.com/office/drawing/2014/main" id="{77499FFE-B395-4005-BB4B-BB4DDDFB71EF}"/>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7;p39">
              <a:extLst>
                <a:ext uri="{FF2B5EF4-FFF2-40B4-BE49-F238E27FC236}">
                  <a16:creationId xmlns:a16="http://schemas.microsoft.com/office/drawing/2014/main" id="{E66B8E87-607C-41D9-9E41-A7B3C56EAC87}"/>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8;p39">
              <a:extLst>
                <a:ext uri="{FF2B5EF4-FFF2-40B4-BE49-F238E27FC236}">
                  <a16:creationId xmlns:a16="http://schemas.microsoft.com/office/drawing/2014/main" id="{18889309-B07A-437A-A1CE-CF7055ECFA49}"/>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9;p39">
              <a:extLst>
                <a:ext uri="{FF2B5EF4-FFF2-40B4-BE49-F238E27FC236}">
                  <a16:creationId xmlns:a16="http://schemas.microsoft.com/office/drawing/2014/main" id="{F2A00409-306A-41BF-8706-6C79EF73FFD8}"/>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0;p39">
              <a:extLst>
                <a:ext uri="{FF2B5EF4-FFF2-40B4-BE49-F238E27FC236}">
                  <a16:creationId xmlns:a16="http://schemas.microsoft.com/office/drawing/2014/main" id="{24941C48-D9F5-491F-B112-2C6753C685E3}"/>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1;p39">
              <a:extLst>
                <a:ext uri="{FF2B5EF4-FFF2-40B4-BE49-F238E27FC236}">
                  <a16:creationId xmlns:a16="http://schemas.microsoft.com/office/drawing/2014/main" id="{42FC5DCF-4BA9-4B01-8417-D59CAA87A728}"/>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128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3485502"/>
            <a:ext cx="9144000" cy="116955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How GANs work</a:t>
            </a:r>
          </a:p>
          <a:p>
            <a:pPr marL="285750" indent="-285750">
              <a:buFont typeface="Arial" panose="020B0604020202020204" pitchFamily="34" charset="0"/>
              <a:buChar char="•"/>
            </a:pPr>
            <a:r>
              <a:rPr lang="en-US" dirty="0">
                <a:latin typeface="+mn-lt"/>
                <a:cs typeface="Calibri" panose="020F0502020204030204" pitchFamily="34" charset="0"/>
              </a:rPr>
              <a:t>The generator generates and returns an image</a:t>
            </a:r>
          </a:p>
          <a:p>
            <a:pPr marL="285750" indent="-285750">
              <a:buFont typeface="Arial" panose="020B0604020202020204" pitchFamily="34" charset="0"/>
              <a:buChar char="•"/>
            </a:pPr>
            <a:r>
              <a:rPr lang="en-US" dirty="0">
                <a:latin typeface="+mn-lt"/>
                <a:cs typeface="Calibri" panose="020F0502020204030204" pitchFamily="34" charset="0"/>
              </a:rPr>
              <a:t>The generated image is fed into the discriminator alongside a stream of images taken from the actual dataset</a:t>
            </a:r>
          </a:p>
          <a:p>
            <a:pPr marL="285750" indent="-285750">
              <a:buFont typeface="Arial" panose="020B0604020202020204" pitchFamily="34" charset="0"/>
              <a:buChar char="•"/>
            </a:pPr>
            <a:r>
              <a:rPr lang="en-US" dirty="0">
                <a:latin typeface="+mn-lt"/>
                <a:cs typeface="Calibri" panose="020F0502020204030204" pitchFamily="34" charset="0"/>
              </a:rPr>
              <a:t>The discriminator takes in both real and fake images and returns probabilities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678586" cy="615553"/>
              <a:chOff x="1705340" y="1501077"/>
              <a:chExt cx="667858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21559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How GANs work</a:t>
                </a:r>
              </a:p>
            </p:txBody>
          </p:sp>
        </p:grpSp>
      </p:grpSp>
      <p:pic>
        <p:nvPicPr>
          <p:cNvPr id="10" name="Picture 9">
            <a:extLst>
              <a:ext uri="{FF2B5EF4-FFF2-40B4-BE49-F238E27FC236}">
                <a16:creationId xmlns:a16="http://schemas.microsoft.com/office/drawing/2014/main" id="{E353FF23-8110-4FBA-8FFE-EF1CCAC3F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277" y="806824"/>
            <a:ext cx="6165445" cy="2615800"/>
          </a:xfrm>
          <a:prstGeom prst="rect">
            <a:avLst/>
          </a:prstGeom>
          <a:solidFill>
            <a:schemeClr val="bg1"/>
          </a:solidFill>
          <a:ln>
            <a:solidFill>
              <a:srgbClr val="FFCD00"/>
            </a:solidFill>
          </a:ln>
        </p:spPr>
      </p:pic>
      <p:sp>
        <p:nvSpPr>
          <p:cNvPr id="11" name="TextBox 10">
            <a:extLst>
              <a:ext uri="{FF2B5EF4-FFF2-40B4-BE49-F238E27FC236}">
                <a16:creationId xmlns:a16="http://schemas.microsoft.com/office/drawing/2014/main" id="{9F462B90-0C8D-4458-9F05-8CC516FF0680}"/>
              </a:ext>
            </a:extLst>
          </p:cNvPr>
          <p:cNvSpPr txBox="1"/>
          <p:nvPr/>
        </p:nvSpPr>
        <p:spPr>
          <a:xfrm>
            <a:off x="6198460" y="3183066"/>
            <a:ext cx="1602877" cy="246221"/>
          </a:xfrm>
          <a:prstGeom prst="rect">
            <a:avLst/>
          </a:prstGeom>
          <a:noFill/>
        </p:spPr>
        <p:txBody>
          <a:bodyPr wrap="square" rtlCol="0">
            <a:spAutoFit/>
          </a:bodyPr>
          <a:lstStyle/>
          <a:p>
            <a:r>
              <a:rPr lang="en-US" sz="1000" dirty="0">
                <a:solidFill>
                  <a:srgbClr val="FFCD00"/>
                </a:solidFill>
                <a:latin typeface="+mn-lt"/>
              </a:rPr>
              <a:t>Source: </a:t>
            </a:r>
            <a:r>
              <a:rPr lang="en-US" sz="1000" dirty="0">
                <a:solidFill>
                  <a:srgbClr val="FFCD00"/>
                </a:solidFill>
                <a:latin typeface="+mn-lt"/>
                <a:hlinkClick r:id="rId4">
                  <a:extLst>
                    <a:ext uri="{A12FA001-AC4F-418D-AE19-62706E023703}">
                      <ahyp:hlinkClr xmlns:ahyp="http://schemas.microsoft.com/office/drawing/2018/hyperlinkcolor" val="tx"/>
                    </a:ext>
                  </a:extLst>
                </a:hlinkClick>
              </a:rPr>
              <a:t>medium.com</a:t>
            </a:r>
            <a:endParaRPr lang="en-US" sz="1000" dirty="0">
              <a:solidFill>
                <a:srgbClr val="FFCD00"/>
              </a:solidFill>
              <a:latin typeface="+mn-lt"/>
            </a:endParaRPr>
          </a:p>
        </p:txBody>
      </p:sp>
      <p:grpSp>
        <p:nvGrpSpPr>
          <p:cNvPr id="13" name="Google Shape;813;p39">
            <a:extLst>
              <a:ext uri="{FF2B5EF4-FFF2-40B4-BE49-F238E27FC236}">
                <a16:creationId xmlns:a16="http://schemas.microsoft.com/office/drawing/2014/main" id="{C8B93210-61E5-4339-8A31-3B020CD5EDDD}"/>
              </a:ext>
            </a:extLst>
          </p:cNvPr>
          <p:cNvGrpSpPr/>
          <p:nvPr/>
        </p:nvGrpSpPr>
        <p:grpSpPr>
          <a:xfrm>
            <a:off x="1109403" y="297992"/>
            <a:ext cx="196452" cy="311460"/>
            <a:chOff x="6718575" y="2318625"/>
            <a:chExt cx="256950" cy="407375"/>
          </a:xfrm>
        </p:grpSpPr>
        <p:sp>
          <p:nvSpPr>
            <p:cNvPr id="14" name="Google Shape;814;p39">
              <a:extLst>
                <a:ext uri="{FF2B5EF4-FFF2-40B4-BE49-F238E27FC236}">
                  <a16:creationId xmlns:a16="http://schemas.microsoft.com/office/drawing/2014/main" id="{0F70B2F0-91B0-4571-A483-895D1D49E20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5;p39">
              <a:extLst>
                <a:ext uri="{FF2B5EF4-FFF2-40B4-BE49-F238E27FC236}">
                  <a16:creationId xmlns:a16="http://schemas.microsoft.com/office/drawing/2014/main" id="{FF1754D5-C8A3-487E-BA35-A114357B3DC6}"/>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6;p39">
              <a:extLst>
                <a:ext uri="{FF2B5EF4-FFF2-40B4-BE49-F238E27FC236}">
                  <a16:creationId xmlns:a16="http://schemas.microsoft.com/office/drawing/2014/main" id="{B0851135-F284-4E55-AD81-024479DA65D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7;p39">
              <a:extLst>
                <a:ext uri="{FF2B5EF4-FFF2-40B4-BE49-F238E27FC236}">
                  <a16:creationId xmlns:a16="http://schemas.microsoft.com/office/drawing/2014/main" id="{FE95969D-0C98-44F3-87CD-D47AB14DBFA4}"/>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8;p39">
              <a:extLst>
                <a:ext uri="{FF2B5EF4-FFF2-40B4-BE49-F238E27FC236}">
                  <a16:creationId xmlns:a16="http://schemas.microsoft.com/office/drawing/2014/main" id="{3BEB5FE9-4104-49C8-A7E6-8D2D8FB3048D}"/>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9;p39">
              <a:extLst>
                <a:ext uri="{FF2B5EF4-FFF2-40B4-BE49-F238E27FC236}">
                  <a16:creationId xmlns:a16="http://schemas.microsoft.com/office/drawing/2014/main" id="{1C0A2985-A3FD-4097-B56C-B928F12492F2}"/>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0;p39">
              <a:extLst>
                <a:ext uri="{FF2B5EF4-FFF2-40B4-BE49-F238E27FC236}">
                  <a16:creationId xmlns:a16="http://schemas.microsoft.com/office/drawing/2014/main" id="{F773CEAA-D791-4FAE-8E4B-3D9C677F147F}"/>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1;p39">
              <a:extLst>
                <a:ext uri="{FF2B5EF4-FFF2-40B4-BE49-F238E27FC236}">
                  <a16:creationId xmlns:a16="http://schemas.microsoft.com/office/drawing/2014/main" id="{749D8D27-FF86-4339-BA26-A737BC4921F6}"/>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925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sp>
        <p:nvSpPr>
          <p:cNvPr id="12" name="Google Shape;171;p20">
            <a:extLst>
              <a:ext uri="{FF2B5EF4-FFF2-40B4-BE49-F238E27FC236}">
                <a16:creationId xmlns:a16="http://schemas.microsoft.com/office/drawing/2014/main" id="{69F7CB87-BD4E-4BF8-AE86-3FF1C6CEEBFC}"/>
              </a:ext>
            </a:extLst>
          </p:cNvPr>
          <p:cNvSpPr txBox="1">
            <a:spLocks/>
          </p:cNvSpPr>
          <p:nvPr/>
        </p:nvSpPr>
        <p:spPr>
          <a:xfrm>
            <a:off x="96457" y="877383"/>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Python Libraries Used</a:t>
            </a:r>
          </a:p>
          <a:p>
            <a:pPr>
              <a:spcBef>
                <a:spcPts val="600"/>
              </a:spcBef>
            </a:pPr>
            <a:r>
              <a:rPr lang="en-US" dirty="0" err="1">
                <a:latin typeface="+mn-lt"/>
              </a:rPr>
              <a:t>Keras</a:t>
            </a:r>
            <a:r>
              <a:rPr lang="en-US" dirty="0">
                <a:latin typeface="+mn-lt"/>
              </a:rPr>
              <a:t>, </a:t>
            </a:r>
            <a:r>
              <a:rPr lang="en-US" dirty="0" err="1">
                <a:latin typeface="+mn-lt"/>
              </a:rPr>
              <a:t>numpy</a:t>
            </a:r>
            <a:r>
              <a:rPr lang="en-US" dirty="0">
                <a:latin typeface="+mn-lt"/>
              </a:rPr>
              <a:t>, Pillow (PIL), </a:t>
            </a:r>
            <a:r>
              <a:rPr lang="en-US" dirty="0" err="1">
                <a:latin typeface="+mn-lt"/>
              </a:rPr>
              <a:t>google.colab</a:t>
            </a:r>
            <a:r>
              <a:rPr lang="en-US" dirty="0">
                <a:latin typeface="+mn-lt"/>
              </a:rPr>
              <a:t>, time, </a:t>
            </a:r>
            <a:r>
              <a:rPr lang="en-US" dirty="0" err="1">
                <a:latin typeface="+mn-lt"/>
              </a:rPr>
              <a:t>os</a:t>
            </a:r>
            <a:endParaRPr lang="en-US" dirty="0">
              <a:latin typeface="+mn-lt"/>
            </a:endParaRPr>
          </a:p>
        </p:txBody>
      </p:sp>
      <p:sp>
        <p:nvSpPr>
          <p:cNvPr id="13" name="Google Shape;171;p20">
            <a:extLst>
              <a:ext uri="{FF2B5EF4-FFF2-40B4-BE49-F238E27FC236}">
                <a16:creationId xmlns:a16="http://schemas.microsoft.com/office/drawing/2014/main" id="{D6589B62-91A5-4ACF-8BAD-53C7E185E696}"/>
              </a:ext>
            </a:extLst>
          </p:cNvPr>
          <p:cNvSpPr txBox="1">
            <a:spLocks/>
          </p:cNvSpPr>
          <p:nvPr/>
        </p:nvSpPr>
        <p:spPr>
          <a:xfrm>
            <a:off x="4629876" y="877377"/>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Platforms/IDEs used</a:t>
            </a:r>
          </a:p>
          <a:p>
            <a:pPr marL="285750" indent="-285750">
              <a:spcBef>
                <a:spcPts val="600"/>
              </a:spcBef>
              <a:buFont typeface="Arial" panose="020B0604020202020204" pitchFamily="34" charset="0"/>
              <a:buChar char="•"/>
            </a:pPr>
            <a:r>
              <a:rPr lang="en-US" dirty="0">
                <a:latin typeface="+mn-lt"/>
              </a:rPr>
              <a:t>Google </a:t>
            </a:r>
            <a:r>
              <a:rPr lang="en-US" dirty="0" err="1">
                <a:latin typeface="+mn-lt"/>
              </a:rPr>
              <a:t>Colaboratory</a:t>
            </a:r>
            <a:endParaRPr lang="en-US" dirty="0">
              <a:latin typeface="+mn-lt"/>
            </a:endParaRPr>
          </a:p>
          <a:p>
            <a:pPr marL="285750" indent="-285750">
              <a:buFont typeface="Arial" panose="020B0604020202020204" pitchFamily="34" charset="0"/>
              <a:buChar char="•"/>
            </a:pPr>
            <a:r>
              <a:rPr lang="en-US" dirty="0">
                <a:latin typeface="+mn-lt"/>
              </a:rPr>
              <a:t>Spyder</a:t>
            </a:r>
          </a:p>
        </p:txBody>
      </p:sp>
      <p:sp>
        <p:nvSpPr>
          <p:cNvPr id="14" name="Google Shape;171;p20">
            <a:extLst>
              <a:ext uri="{FF2B5EF4-FFF2-40B4-BE49-F238E27FC236}">
                <a16:creationId xmlns:a16="http://schemas.microsoft.com/office/drawing/2014/main" id="{11BA359B-B981-4BB5-BC78-527C375F54E5}"/>
              </a:ext>
            </a:extLst>
          </p:cNvPr>
          <p:cNvSpPr txBox="1">
            <a:spLocks/>
          </p:cNvSpPr>
          <p:nvPr/>
        </p:nvSpPr>
        <p:spPr>
          <a:xfrm>
            <a:off x="9645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Input</a:t>
            </a:r>
          </a:p>
          <a:p>
            <a:pPr>
              <a:spcBef>
                <a:spcPts val="600"/>
              </a:spcBef>
            </a:pPr>
            <a:r>
              <a:rPr lang="en-US" dirty="0">
                <a:latin typeface="+mn-lt"/>
              </a:rPr>
              <a:t>Images resized to 128 x 128, and compressed into a single .</a:t>
            </a:r>
            <a:r>
              <a:rPr lang="en-US" dirty="0" err="1">
                <a:latin typeface="+mn-lt"/>
              </a:rPr>
              <a:t>npy</a:t>
            </a:r>
            <a:r>
              <a:rPr lang="en-US" dirty="0">
                <a:latin typeface="+mn-lt"/>
              </a:rPr>
              <a:t> file</a:t>
            </a:r>
          </a:p>
        </p:txBody>
      </p:sp>
      <p:sp>
        <p:nvSpPr>
          <p:cNvPr id="15" name="Google Shape;171;p20">
            <a:extLst>
              <a:ext uri="{FF2B5EF4-FFF2-40B4-BE49-F238E27FC236}">
                <a16:creationId xmlns:a16="http://schemas.microsoft.com/office/drawing/2014/main" id="{69E7FBB1-713A-44F7-93D7-C5DCB74B56EA}"/>
              </a:ext>
            </a:extLst>
          </p:cNvPr>
          <p:cNvSpPr txBox="1">
            <a:spLocks/>
          </p:cNvSpPr>
          <p:nvPr/>
        </p:nvSpPr>
        <p:spPr>
          <a:xfrm>
            <a:off x="462987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Output</a:t>
            </a:r>
          </a:p>
          <a:p>
            <a:pPr marL="285750" indent="-285750">
              <a:spcBef>
                <a:spcPts val="600"/>
              </a:spcBef>
              <a:buFont typeface="Arial" panose="020B0604020202020204" pitchFamily="34" charset="0"/>
              <a:buChar char="•"/>
            </a:pPr>
            <a:r>
              <a:rPr lang="en-US" dirty="0">
                <a:latin typeface="+mn-lt"/>
              </a:rPr>
              <a:t>Generated images in a configurable grid</a:t>
            </a:r>
          </a:p>
          <a:p>
            <a:pPr marL="285750" indent="-285750">
              <a:buFont typeface="Arial" panose="020B0604020202020204" pitchFamily="34" charset="0"/>
              <a:buChar char="•"/>
            </a:pPr>
            <a:r>
              <a:rPr lang="en-US" dirty="0">
                <a:latin typeface="+mn-lt"/>
              </a:rPr>
              <a:t>Model state/weights in .h5 files</a:t>
            </a: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96456" y="3396040"/>
            <a:ext cx="895108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Configurable Parameters</a:t>
            </a:r>
          </a:p>
          <a:p>
            <a:pPr>
              <a:spcBef>
                <a:spcPts val="600"/>
              </a:spcBef>
            </a:pPr>
            <a:r>
              <a:rPr lang="en-US" dirty="0">
                <a:latin typeface="+mn-lt"/>
              </a:rPr>
              <a:t>No. of images to preview/save, number of epochs after which to save previews, noise size, batch size, generated resolution, image size, continue training</a:t>
            </a:r>
          </a:p>
        </p:txBody>
      </p:sp>
      <p:sp>
        <p:nvSpPr>
          <p:cNvPr id="29" name="Google Shape;608;p39">
            <a:extLst>
              <a:ext uri="{FF2B5EF4-FFF2-40B4-BE49-F238E27FC236}">
                <a16:creationId xmlns:a16="http://schemas.microsoft.com/office/drawing/2014/main" id="{01DF2F2F-FEA8-401F-BEBF-0A46A9267D0F}"/>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67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grpSp>
        <p:nvGrpSpPr>
          <p:cNvPr id="3" name="Group 2">
            <a:extLst>
              <a:ext uri="{FF2B5EF4-FFF2-40B4-BE49-F238E27FC236}">
                <a16:creationId xmlns:a16="http://schemas.microsoft.com/office/drawing/2014/main" id="{44BC538F-26E2-480D-A5C3-25E9C520BC59}"/>
              </a:ext>
            </a:extLst>
          </p:cNvPr>
          <p:cNvGrpSpPr/>
          <p:nvPr/>
        </p:nvGrpSpPr>
        <p:grpSpPr>
          <a:xfrm>
            <a:off x="109959" y="961588"/>
            <a:ext cx="8924081" cy="3220324"/>
            <a:chOff x="115747" y="830815"/>
            <a:chExt cx="8924081" cy="3220324"/>
          </a:xfrm>
        </p:grpSpPr>
        <p:sp>
          <p:nvSpPr>
            <p:cNvPr id="2" name="Rectangle 1">
              <a:extLst>
                <a:ext uri="{FF2B5EF4-FFF2-40B4-BE49-F238E27FC236}">
                  <a16:creationId xmlns:a16="http://schemas.microsoft.com/office/drawing/2014/main" id="{F5EC57F6-55C9-4247-8438-4C4AC2E6A17A}"/>
                </a:ext>
              </a:extLst>
            </p:cNvPr>
            <p:cNvSpPr/>
            <p:nvPr/>
          </p:nvSpPr>
          <p:spPr>
            <a:xfrm>
              <a:off x="115747" y="830815"/>
              <a:ext cx="8924081" cy="322032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a:p>
              <a:pPr algn="ctr"/>
              <a:r>
                <a:rPr lang="en-US" sz="1600" b="1" dirty="0">
                  <a:solidFill>
                    <a:schemeClr val="tx1"/>
                  </a:solidFill>
                </a:rPr>
                <a:t>GAN Model: DCGAN (Deep Convolutional Generative Adversarial Networks)</a:t>
              </a:r>
              <a:endParaRPr lang="en-US" b="1" dirty="0">
                <a:solidFill>
                  <a:schemeClr val="tx1"/>
                </a:solidFill>
              </a:endParaRP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235349"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Discriminator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LeakyRelU</a:t>
              </a:r>
              <a:r>
                <a:rPr lang="en-US" dirty="0">
                  <a:latin typeface="+mn-lt"/>
                </a:rPr>
                <a:t>(alpha=0.2)</a:t>
              </a:r>
            </a:p>
            <a:p>
              <a:pPr marL="285750" indent="-285750">
                <a:buFont typeface="Arial" panose="020B0604020202020204" pitchFamily="34" charset="0"/>
                <a:buChar char="•"/>
              </a:pPr>
              <a:r>
                <a:rPr lang="en-US" dirty="0">
                  <a:latin typeface="+mn-lt"/>
                </a:rPr>
                <a:t>Last Layer Activation: Sigmoid </a:t>
              </a:r>
            </a:p>
          </p:txBody>
        </p:sp>
        <p:sp>
          <p:nvSpPr>
            <p:cNvPr id="17" name="Google Shape;171;p20">
              <a:extLst>
                <a:ext uri="{FF2B5EF4-FFF2-40B4-BE49-F238E27FC236}">
                  <a16:creationId xmlns:a16="http://schemas.microsoft.com/office/drawing/2014/main" id="{2F8733EA-17CC-426F-8C49-F251DC266DCD}"/>
                </a:ext>
              </a:extLst>
            </p:cNvPr>
            <p:cNvSpPr txBox="1">
              <a:spLocks/>
            </p:cNvSpPr>
            <p:nvPr/>
          </p:nvSpPr>
          <p:spPr>
            <a:xfrm>
              <a:off x="4687750"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Generator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RelU</a:t>
              </a:r>
              <a:endParaRPr lang="en-US" dirty="0">
                <a:latin typeface="+mn-lt"/>
              </a:endParaRPr>
            </a:p>
            <a:p>
              <a:pPr marL="285750" indent="-285750">
                <a:buFont typeface="Arial" panose="020B0604020202020204" pitchFamily="34" charset="0"/>
                <a:buChar char="•"/>
              </a:pPr>
              <a:r>
                <a:rPr lang="en-US" dirty="0">
                  <a:latin typeface="+mn-lt"/>
                </a:rPr>
                <a:t>Last Layer Activation: tanh</a:t>
              </a:r>
            </a:p>
          </p:txBody>
        </p:sp>
        <p:sp>
          <p:nvSpPr>
            <p:cNvPr id="18" name="Google Shape;171;p20">
              <a:extLst>
                <a:ext uri="{FF2B5EF4-FFF2-40B4-BE49-F238E27FC236}">
                  <a16:creationId xmlns:a16="http://schemas.microsoft.com/office/drawing/2014/main" id="{A1A016E4-CCE6-4C78-9630-E835A36F5D7C}"/>
                </a:ext>
              </a:extLst>
            </p:cNvPr>
            <p:cNvSpPr txBox="1">
              <a:spLocks/>
            </p:cNvSpPr>
            <p:nvPr/>
          </p:nvSpPr>
          <p:spPr>
            <a:xfrm>
              <a:off x="235348"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Optimizer</a:t>
              </a:r>
            </a:p>
            <a:p>
              <a:pPr>
                <a:spcBef>
                  <a:spcPts val="600"/>
                </a:spcBef>
              </a:pPr>
              <a:r>
                <a:rPr lang="en-US" dirty="0">
                  <a:latin typeface="+mn-lt"/>
                </a:rPr>
                <a:t>Adam:</a:t>
              </a:r>
            </a:p>
            <a:p>
              <a:r>
                <a:rPr lang="en-US" dirty="0">
                  <a:latin typeface="+mn-lt"/>
                </a:rPr>
                <a:t>     Learning Rate: 0.00015</a:t>
              </a:r>
            </a:p>
            <a:p>
              <a:r>
                <a:rPr lang="en-US" dirty="0">
                  <a:latin typeface="+mn-lt"/>
                </a:rPr>
                <a:t>     Beta: 0.5</a:t>
              </a:r>
            </a:p>
          </p:txBody>
        </p:sp>
        <p:sp>
          <p:nvSpPr>
            <p:cNvPr id="19" name="Google Shape;171;p20">
              <a:extLst>
                <a:ext uri="{FF2B5EF4-FFF2-40B4-BE49-F238E27FC236}">
                  <a16:creationId xmlns:a16="http://schemas.microsoft.com/office/drawing/2014/main" id="{3EF62227-761A-4315-9EE9-E3462604B15B}"/>
                </a:ext>
              </a:extLst>
            </p:cNvPr>
            <p:cNvSpPr txBox="1">
              <a:spLocks/>
            </p:cNvSpPr>
            <p:nvPr/>
          </p:nvSpPr>
          <p:spPr>
            <a:xfrm>
              <a:off x="4687749"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Loss/Metrics</a:t>
              </a:r>
            </a:p>
            <a:p>
              <a:pPr marL="285750" indent="-285750">
                <a:spcBef>
                  <a:spcPts val="600"/>
                </a:spcBef>
                <a:buFont typeface="Arial" panose="020B0604020202020204" pitchFamily="34" charset="0"/>
                <a:buChar char="•"/>
              </a:pPr>
              <a:r>
                <a:rPr lang="en-US" dirty="0">
                  <a:latin typeface="+mn-lt"/>
                </a:rPr>
                <a:t>Binary cross-entropy</a:t>
              </a:r>
            </a:p>
            <a:p>
              <a:pPr marL="285750" indent="-285750">
                <a:buFont typeface="Arial" panose="020B0604020202020204" pitchFamily="34" charset="0"/>
                <a:buChar char="•"/>
              </a:pPr>
              <a:r>
                <a:rPr lang="en-US" dirty="0">
                  <a:latin typeface="+mn-lt"/>
                </a:rPr>
                <a:t>Accuracy</a:t>
              </a:r>
            </a:p>
          </p:txBody>
        </p:sp>
      </p:grpSp>
      <p:sp>
        <p:nvSpPr>
          <p:cNvPr id="32" name="Google Shape;608;p39">
            <a:extLst>
              <a:ext uri="{FF2B5EF4-FFF2-40B4-BE49-F238E27FC236}">
                <a16:creationId xmlns:a16="http://schemas.microsoft.com/office/drawing/2014/main" id="{43F7263C-6164-4A2E-991A-6F59CE38480B}"/>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29402"/>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Quicksand">
      <a:majorFont>
        <a:latin typeface="Quicksand"/>
        <a:ea typeface=""/>
        <a:cs typeface=""/>
      </a:majorFont>
      <a:minorFont>
        <a:latin typeface="Quicksa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1385</Words>
  <Application>Microsoft Office PowerPoint</Application>
  <PresentationFormat>On-screen Show (16:9)</PresentationFormat>
  <Paragraphs>330</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Arial</vt:lpstr>
      <vt:lpstr>Lora</vt:lpstr>
      <vt:lpstr>Quicksand</vt:lpstr>
      <vt:lpstr>Viola template</vt:lpstr>
      <vt:lpstr>GANdinsky</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GANdinsky</dc:title>
  <dc:creator>SN</dc:creator>
  <cp:lastModifiedBy>Sunit Nair</cp:lastModifiedBy>
  <cp:revision>115</cp:revision>
  <dcterms:modified xsi:type="dcterms:W3CDTF">2020-05-02T23:36:09Z</dcterms:modified>
</cp:coreProperties>
</file>